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media1.WAV" ContentType="audio/x-wav"/>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Lst>
  <p:notesMasterIdLst>
    <p:notesMasterId r:id="rId24"/>
  </p:notesMasterIdLst>
  <p:sldIdLst>
    <p:sldId id="267" r:id="rId4"/>
    <p:sldId id="258" r:id="rId5"/>
    <p:sldId id="259" r:id="rId6"/>
    <p:sldId id="260" r:id="rId7"/>
    <p:sldId id="261" r:id="rId8"/>
    <p:sldId id="262" r:id="rId9"/>
    <p:sldId id="263" r:id="rId10"/>
    <p:sldId id="268" r:id="rId11"/>
    <p:sldId id="265" r:id="rId12"/>
    <p:sldId id="269" r:id="rId13"/>
    <p:sldId id="272" r:id="rId14"/>
    <p:sldId id="271" r:id="rId15"/>
    <p:sldId id="276" r:id="rId16"/>
    <p:sldId id="275" r:id="rId17"/>
    <p:sldId id="277" r:id="rId18"/>
    <p:sldId id="278" r:id="rId19"/>
    <p:sldId id="279" r:id="rId20"/>
    <p:sldId id="280" r:id="rId21"/>
    <p:sldId id="281" r:id="rId22"/>
    <p:sldId id="282"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54" y="1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14253-5F3C-47AC-BF8B-C4B869636F10}" type="datetimeFigureOut">
              <a:rPr lang="en-US" smtClean="0"/>
              <a:t>8/28/2021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F0BE7-DDD9-4F11-81A9-B9D23AF484C6}" type="slidenum">
              <a:rPr lang="en-US" smtClean="0"/>
              <a:t>‹#›</a:t>
            </a:fld>
            <a:endParaRPr lang="en-US"/>
          </a:p>
        </p:txBody>
      </p:sp>
    </p:spTree>
    <p:extLst>
      <p:ext uri="{BB962C8B-B14F-4D97-AF65-F5344CB8AC3E}">
        <p14:creationId xmlns:p14="http://schemas.microsoft.com/office/powerpoint/2010/main" val="1986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4F08F361-E7BC-4422-A347-7558B822336C}" type="slidenum">
              <a:rPr lang="en-US" altLang="vi-VN" sz="1200">
                <a:solidFill>
                  <a:prstClr val="black"/>
                </a:solidFill>
                <a:cs typeface="Arial" panose="020B0604020202020204" pitchFamily="34" charset="0"/>
              </a:rPr>
              <a:pPr algn="r" eaLnBrk="1" fontAlgn="base" hangingPunct="1">
                <a:spcBef>
                  <a:spcPct val="0"/>
                </a:spcBef>
                <a:spcAft>
                  <a:spcPct val="0"/>
                </a:spcAft>
              </a:pPr>
              <a:t>8</a:t>
            </a:fld>
            <a:endParaRPr lang="en-US" altLang="vi-VN" sz="1200">
              <a:solidFill>
                <a:prstClr val="black"/>
              </a:solidFill>
              <a:cs typeface="Arial" panose="020B0604020202020204" pitchFamily="34" charset="0"/>
            </a:endParaRPr>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vi-VN" smtClean="0">
              <a:latin typeface="Arial" panose="020B0604020202020204" pitchFamily="34" charset="0"/>
            </a:endParaRPr>
          </a:p>
        </p:txBody>
      </p:sp>
    </p:spTree>
    <p:extLst>
      <p:ext uri="{BB962C8B-B14F-4D97-AF65-F5344CB8AC3E}">
        <p14:creationId xmlns:p14="http://schemas.microsoft.com/office/powerpoint/2010/main" val="259537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9</a:t>
            </a:fld>
            <a:endParaRPr lang="zh-CN" altLang="en-US"/>
          </a:p>
        </p:txBody>
      </p:sp>
    </p:spTree>
    <p:extLst>
      <p:ext uri="{BB962C8B-B14F-4D97-AF65-F5344CB8AC3E}">
        <p14:creationId xmlns:p14="http://schemas.microsoft.com/office/powerpoint/2010/main" val="119315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DA490-5FB8-498A-9411-3B2086015FE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021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C7463-A416-471B-AFAE-D113D49EEC18}"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6352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C7463-A416-471B-AFAE-D113D49EEC18}"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109231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C7463-A416-471B-AFAE-D113D49EEC18}"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3536999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87113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7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65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87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557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73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45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40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C7463-A416-471B-AFAE-D113D49EEC18}"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2112219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918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74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999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747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37136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CD5FB8-95C8-4822-B8A3-AF64E612F9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1666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5D32FAB-185A-478A-B6FC-0E4D2B137A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9234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4342EC-BF7D-4CB8-AE7C-7ED7278FF8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55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890D270-1B23-469E-9218-1D05857963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2906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260AC4D-2711-4BA3-B237-68787B0CA9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62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C7463-A416-471B-AFAE-D113D49EEC18}"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920859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FB7EA6E-90F3-4FE4-B083-2CC8154E5D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7556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4840EED-794D-4078-9442-9DAB8C200F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2688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47E301C-6B84-4495-BC54-46EE913161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617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488FE5-7251-4C80-9383-B6A17E9BD9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627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DBCDC4-94B4-4A22-AA3D-F1168AA5B2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823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3610EA-F80A-432C-9255-A68DE32ADE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435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C7463-A416-471B-AFAE-D113D49EEC18}"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340689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C7463-A416-471B-AFAE-D113D49EEC18}" type="datetimeFigureOut">
              <a:rPr lang="en-US" smtClean="0"/>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419653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C7463-A416-471B-AFAE-D113D49EEC18}" type="datetimeFigureOut">
              <a:rPr lang="en-US" smtClean="0"/>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321003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C7463-A416-471B-AFAE-D113D49EEC18}" type="datetimeFigureOut">
              <a:rPr lang="en-US" smtClean="0"/>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167941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C7463-A416-471B-AFAE-D113D49EEC18}"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339710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C7463-A416-471B-AFAE-D113D49EEC18}"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BC96D-7C66-4334-A847-2F0B03FB6BDC}" type="slidenum">
              <a:rPr lang="en-US" smtClean="0"/>
              <a:t>‹#›</a:t>
            </a:fld>
            <a:endParaRPr lang="en-US"/>
          </a:p>
        </p:txBody>
      </p:sp>
    </p:spTree>
    <p:extLst>
      <p:ext uri="{BB962C8B-B14F-4D97-AF65-F5344CB8AC3E}">
        <p14:creationId xmlns:p14="http://schemas.microsoft.com/office/powerpoint/2010/main" val="345080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4C7463-A416-471B-AFAE-D113D49EEC18}" type="datetimeFigureOut">
              <a:rPr lang="en-US" smtClean="0"/>
              <a:t>8/28/2021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1BC96D-7C66-4334-A847-2F0B03FB6BDC}" type="slidenum">
              <a:rPr lang="en-US" smtClean="0"/>
              <a:t>‹#›</a:t>
            </a:fld>
            <a:endParaRPr lang="en-US"/>
          </a:p>
        </p:txBody>
      </p:sp>
    </p:spTree>
    <p:extLst>
      <p:ext uri="{BB962C8B-B14F-4D97-AF65-F5344CB8AC3E}">
        <p14:creationId xmlns:p14="http://schemas.microsoft.com/office/powerpoint/2010/main" val="3396302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4C7463-A416-471B-AFAE-D113D49EEC18}" type="datetimeFigureOut">
              <a:rPr lang="en-US">
                <a:solidFill>
                  <a:prstClr val="black">
                    <a:tint val="75000"/>
                  </a:prstClr>
                </a:solidFill>
              </a:rPr>
              <a:pPr/>
              <a:t>8/28/2021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1BC96D-7C66-4334-A847-2F0B03FB6BD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1677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CD489A9-29A2-40AE-9DCF-A5A9BE2BE1B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840636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9.gif"/><Relationship Id="rId3" Type="http://schemas.openxmlformats.org/officeDocument/2006/relationships/image" Target="../media/image1.jpeg"/><Relationship Id="rId7" Type="http://schemas.openxmlformats.org/officeDocument/2006/relationships/image" Target="../media/image4.gif"/><Relationship Id="rId12" Type="http://schemas.openxmlformats.org/officeDocument/2006/relationships/image" Target="../media/image8.gif"/><Relationship Id="rId2" Type="http://schemas.openxmlformats.org/officeDocument/2006/relationships/slideLayout" Target="../slideLayouts/slideLayout14.xml"/><Relationship Id="rId1" Type="http://schemas.openxmlformats.org/officeDocument/2006/relationships/audio" Target="file:///D:\NHU%20NGOC\NHAC-PHIM\Guitar%20-%20Romance%20de%20lamour.mp3" TargetMode="External"/><Relationship Id="rId6" Type="http://schemas.openxmlformats.org/officeDocument/2006/relationships/image" Target="../media/image3.gif"/><Relationship Id="rId11" Type="http://schemas.openxmlformats.org/officeDocument/2006/relationships/slide" Target="slide20.xml"/><Relationship Id="rId5" Type="http://schemas.openxmlformats.org/officeDocument/2006/relationships/audio" Target="../media/audio1.wav"/><Relationship Id="rId10" Type="http://schemas.openxmlformats.org/officeDocument/2006/relationships/image" Target="../media/image7.gif"/><Relationship Id="rId4" Type="http://schemas.openxmlformats.org/officeDocument/2006/relationships/image" Target="../media/image2.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19.emf"/><Relationship Id="rId3" Type="http://schemas.openxmlformats.org/officeDocument/2006/relationships/audio" Target="../media/media1.WAV"/><Relationship Id="rId7" Type="http://schemas.openxmlformats.org/officeDocument/2006/relationships/image" Target="../media/image17.png"/><Relationship Id="rId12" Type="http://schemas.openxmlformats.org/officeDocument/2006/relationships/image" Target="../media/image15.wmf"/><Relationship Id="rId2" Type="http://schemas.microsoft.com/office/2007/relationships/media" Target="../media/media1.WAV"/><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oleObject" Target="../embeddings/oleObject2.bin"/><Relationship Id="rId5" Type="http://schemas.openxmlformats.org/officeDocument/2006/relationships/notesSlide" Target="../notesSlides/notesSlide1.xml"/><Relationship Id="rId10" Type="http://schemas.openxmlformats.org/officeDocument/2006/relationships/image" Target="../media/image14.wmf"/><Relationship Id="rId4" Type="http://schemas.openxmlformats.org/officeDocument/2006/relationships/slideLayout" Target="../slideLayouts/slideLayout31.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828800" y="263128"/>
            <a:ext cx="6934200" cy="422672"/>
          </a:xfrm>
        </p:spPr>
        <p:txBody>
          <a:bodyPr>
            <a:normAutofit fontScale="90000"/>
          </a:bodyPr>
          <a:lstStyle/>
          <a:p>
            <a:pPr eaLnBrk="1" hangingPunct="1"/>
            <a:endParaRPr lang="en-US" altLang="en-US" smtClean="0"/>
          </a:p>
        </p:txBody>
      </p:sp>
      <p:sp>
        <p:nvSpPr>
          <p:cNvPr id="2051" name="Rectangle 3"/>
          <p:cNvSpPr>
            <a:spLocks noGrp="1" noChangeArrowheads="1"/>
          </p:cNvSpPr>
          <p:nvPr>
            <p:ph type="body" idx="1"/>
          </p:nvPr>
        </p:nvSpPr>
        <p:spPr>
          <a:xfrm>
            <a:off x="533400" y="914400"/>
            <a:ext cx="8305800" cy="3543300"/>
          </a:xfrm>
        </p:spPr>
        <p:txBody>
          <a:bodyPr/>
          <a:lstStyle/>
          <a:p>
            <a:pPr eaLnBrk="1" hangingPunct="1"/>
            <a:endParaRPr lang="en-US" altLang="en-US" smtClean="0"/>
          </a:p>
        </p:txBody>
      </p:sp>
      <p:pic>
        <p:nvPicPr>
          <p:cNvPr id="2052"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450"/>
            <a:ext cx="9144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Guitar - Romance de lamour.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819400" y="4171950"/>
            <a:ext cx="1524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1143000" y="57150"/>
            <a:ext cx="6553200" cy="584775"/>
          </a:xfrm>
          <a:prstGeom prst="rect">
            <a:avLst/>
          </a:prstGeom>
          <a:noFill/>
          <a:ln>
            <a:noFill/>
          </a:ln>
          <a:effectLst/>
          <a:extLst>
            <a:ext uri="{909E8E84-426E-40DD-AFC4-6F175D3DCCD1}">
              <a14:hiddenFill xmlns:a14="http://schemas.microsoft.com/office/drawing/2010/main">
                <a:gradFill rotWithShape="1">
                  <a:gsLst>
                    <a:gs pos="0">
                      <a:srgbClr val="55261C"/>
                    </a:gs>
                    <a:gs pos="3000">
                      <a:srgbClr val="EBDAD4"/>
                    </a:gs>
                    <a:gs pos="14499">
                      <a:srgbClr val="C0524E"/>
                    </a:gs>
                    <a:gs pos="21001">
                      <a:srgbClr val="80302D"/>
                    </a:gs>
                    <a:gs pos="22000">
                      <a:srgbClr val="9C6563"/>
                    </a:gs>
                    <a:gs pos="24001">
                      <a:srgbClr val="FFFFFF"/>
                    </a:gs>
                    <a:gs pos="39500">
                      <a:srgbClr val="83A7C3"/>
                    </a:gs>
                    <a:gs pos="43500">
                      <a:srgbClr val="768FB9"/>
                    </a:gs>
                    <a:gs pos="46001">
                      <a:srgbClr val="83A7C3"/>
                    </a:gs>
                    <a:gs pos="50000">
                      <a:srgbClr val="DCEBF5"/>
                    </a:gs>
                    <a:gs pos="53999">
                      <a:srgbClr val="83A7C3"/>
                    </a:gs>
                    <a:gs pos="56500">
                      <a:srgbClr val="768FB9"/>
                    </a:gs>
                    <a:gs pos="60501">
                      <a:srgbClr val="83A7C3"/>
                    </a:gs>
                    <a:gs pos="75999">
                      <a:srgbClr val="FFFFFF"/>
                    </a:gs>
                    <a:gs pos="78000">
                      <a:srgbClr val="9C6563"/>
                    </a:gs>
                    <a:gs pos="78999">
                      <a:srgbClr val="80302D"/>
                    </a:gs>
                    <a:gs pos="85501">
                      <a:srgbClr val="C0524E"/>
                    </a:gs>
                    <a:gs pos="97000">
                      <a:srgbClr val="EBDAD4"/>
                    </a:gs>
                    <a:gs pos="100000">
                      <a:srgbClr val="55261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dirty="0">
                <a:solidFill>
                  <a:srgbClr val="FF0000"/>
                </a:solidFill>
                <a:latin typeface="Times New Roman" pitchFamily="18" charset="0"/>
                <a:cs typeface="Arial" charset="0"/>
              </a:rPr>
              <a:t>TRƯỜNG</a:t>
            </a:r>
          </a:p>
        </p:txBody>
      </p:sp>
      <p:sp>
        <p:nvSpPr>
          <p:cNvPr id="2055" name="AutoShape 7">
            <a:hlinkClick r:id="" action="ppaction://hlinkshowjump?jump=previousslide" highlightClick="1"/>
          </p:cNvPr>
          <p:cNvSpPr>
            <a:spLocks noChangeArrowheads="1"/>
          </p:cNvSpPr>
          <p:nvPr/>
        </p:nvSpPr>
        <p:spPr bwMode="auto">
          <a:xfrm>
            <a:off x="7448550" y="628650"/>
            <a:ext cx="76200" cy="5715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prstClr val="black"/>
              </a:solidFill>
              <a:cs typeface="Arial" charset="0"/>
            </a:endParaRPr>
          </a:p>
        </p:txBody>
      </p:sp>
      <p:pic>
        <p:nvPicPr>
          <p:cNvPr id="2056" name="Picture 8" descr="boy_math_md_wht">
            <a:hlinkClick r:id="" action="ppaction://noaction">
              <a:snd r:embed="rId5" name="drumroll.wav"/>
            </a:hlinkClick>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914" y="3486150"/>
            <a:ext cx="1690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F9849DCFA90C473196ECD16214E7700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140494"/>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WordArt 10"/>
          <p:cNvSpPr>
            <a:spLocks noChangeArrowheads="1" noChangeShapeType="1" noTextEdit="1"/>
          </p:cNvSpPr>
          <p:nvPr/>
        </p:nvSpPr>
        <p:spPr bwMode="auto">
          <a:xfrm>
            <a:off x="1676400" y="1428750"/>
            <a:ext cx="5638800" cy="4057650"/>
          </a:xfrm>
          <a:prstGeom prst="rect">
            <a:avLst/>
          </a:prstGeom>
        </p:spPr>
        <p:txBody>
          <a:bodyPr spcFirstLastPara="1" wrap="none" fromWordArt="1">
            <a:prstTxWarp prst="textArchUp">
              <a:avLst>
                <a:gd name="adj" fmla="val 10750459"/>
              </a:avLst>
            </a:prstTxWarp>
          </a:bodyPr>
          <a:lstStyle/>
          <a:p>
            <a:pPr algn="ctr"/>
            <a:r>
              <a:rPr lang="en-US" sz="3600" kern="10">
                <a:ln w="9525">
                  <a:solidFill>
                    <a:srgbClr val="0000FF"/>
                  </a:solidFill>
                  <a:round/>
                  <a:headEnd/>
                  <a:tailEnd/>
                </a:ln>
                <a:solidFill>
                  <a:srgbClr val="FF3300"/>
                </a:solidFill>
                <a:latin typeface="Times New Roman"/>
                <a:cs typeface="Times New Roman"/>
              </a:rPr>
              <a:t>CHÀO MỪNG CÁC EM HỌC SINH ĐẾN VỚI MÔN KHTN LỚP 6</a:t>
            </a:r>
          </a:p>
        </p:txBody>
      </p:sp>
      <p:pic>
        <p:nvPicPr>
          <p:cNvPr id="2059" name="Picture 11" descr="blumen-pflanzen13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1657350"/>
            <a:ext cx="3581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AutoShape 12"/>
          <p:cNvSpPr>
            <a:spLocks noChangeArrowheads="1"/>
          </p:cNvSpPr>
          <p:nvPr/>
        </p:nvSpPr>
        <p:spPr bwMode="auto">
          <a:xfrm rot="-1373167">
            <a:off x="6477000" y="1314450"/>
            <a:ext cx="685800" cy="458391"/>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algn="ctr">
              <a:defRPr/>
            </a:pPr>
            <a:endParaRPr lang="en-US">
              <a:solidFill>
                <a:prstClr val="black"/>
              </a:solidFill>
            </a:endParaRPr>
          </a:p>
        </p:txBody>
      </p:sp>
      <p:pic>
        <p:nvPicPr>
          <p:cNvPr id="2061" name="Picture 17" descr="1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200150"/>
            <a:ext cx="1079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7" descr="1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800100"/>
            <a:ext cx="1079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1" descr="E:\Tai lieu giao an dien tu\Anh dong\Picture25.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752601" y="2800350"/>
            <a:ext cx="5133975"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1" descr="Tuy lip">
            <a:hlinkClick r:id="rId11" action="ppaction://hlinksldjump"/>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338264" y="4214812"/>
            <a:ext cx="110013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5" descr="bay nao">
            <a:hlinkClick r:id="" action="ppaction://noaction"/>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3714750"/>
            <a:ext cx="1752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6"/>
          <p:cNvSpPr txBox="1">
            <a:spLocks noChangeArrowheads="1"/>
          </p:cNvSpPr>
          <p:nvPr/>
        </p:nvSpPr>
        <p:spPr bwMode="auto">
          <a:xfrm>
            <a:off x="1338263" y="3886200"/>
            <a:ext cx="6553200" cy="584775"/>
          </a:xfrm>
          <a:prstGeom prst="rect">
            <a:avLst/>
          </a:prstGeom>
          <a:noFill/>
          <a:ln>
            <a:noFill/>
          </a:ln>
          <a:effectLst/>
          <a:extLst>
            <a:ext uri="{909E8E84-426E-40DD-AFC4-6F175D3DCCD1}">
              <a14:hiddenFill xmlns:a14="http://schemas.microsoft.com/office/drawing/2010/main">
                <a:gradFill rotWithShape="1">
                  <a:gsLst>
                    <a:gs pos="0">
                      <a:srgbClr val="55261C"/>
                    </a:gs>
                    <a:gs pos="3000">
                      <a:srgbClr val="EBDAD4"/>
                    </a:gs>
                    <a:gs pos="14499">
                      <a:srgbClr val="C0524E"/>
                    </a:gs>
                    <a:gs pos="21001">
                      <a:srgbClr val="80302D"/>
                    </a:gs>
                    <a:gs pos="22000">
                      <a:srgbClr val="9C6563"/>
                    </a:gs>
                    <a:gs pos="24001">
                      <a:srgbClr val="FFFFFF"/>
                    </a:gs>
                    <a:gs pos="39500">
                      <a:srgbClr val="83A7C3"/>
                    </a:gs>
                    <a:gs pos="43500">
                      <a:srgbClr val="768FB9"/>
                    </a:gs>
                    <a:gs pos="46001">
                      <a:srgbClr val="83A7C3"/>
                    </a:gs>
                    <a:gs pos="50000">
                      <a:srgbClr val="DCEBF5"/>
                    </a:gs>
                    <a:gs pos="53999">
                      <a:srgbClr val="83A7C3"/>
                    </a:gs>
                    <a:gs pos="56500">
                      <a:srgbClr val="768FB9"/>
                    </a:gs>
                    <a:gs pos="60501">
                      <a:srgbClr val="83A7C3"/>
                    </a:gs>
                    <a:gs pos="75999">
                      <a:srgbClr val="FFFFFF"/>
                    </a:gs>
                    <a:gs pos="78000">
                      <a:srgbClr val="9C6563"/>
                    </a:gs>
                    <a:gs pos="78999">
                      <a:srgbClr val="80302D"/>
                    </a:gs>
                    <a:gs pos="85501">
                      <a:srgbClr val="C0524E"/>
                    </a:gs>
                    <a:gs pos="97000">
                      <a:srgbClr val="EBDAD4"/>
                    </a:gs>
                    <a:gs pos="100000">
                      <a:srgbClr val="55261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a:solidFill>
                  <a:srgbClr val="0000FF"/>
                </a:solidFill>
                <a:latin typeface="Times New Roman" pitchFamily="18" charset="0"/>
                <a:cs typeface="Arial" charset="0"/>
              </a:rPr>
              <a:t>GIÁO VIÊN:</a:t>
            </a:r>
          </a:p>
        </p:txBody>
      </p:sp>
    </p:spTree>
    <p:extLst>
      <p:ext uri="{BB962C8B-B14F-4D97-AF65-F5344CB8AC3E}">
        <p14:creationId xmlns:p14="http://schemas.microsoft.com/office/powerpoint/2010/main" val="1833477094"/>
      </p:ext>
    </p:extLst>
  </p:cSld>
  <p:clrMapOvr>
    <a:masterClrMapping/>
  </p:clrMapOvr>
  <p:transition spd="slow">
    <p:strips dir="ru"/>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10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51520" y="627534"/>
            <a:ext cx="36724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600" b="0" dirty="0" smtClean="0">
                <a:solidFill>
                  <a:srgbClr val="0000FF"/>
                </a:solidFill>
                <a:latin typeface="Times New Roman" pitchFamily="18" charset="0"/>
                <a:cs typeface="Times New Roman" pitchFamily="18" charset="0"/>
              </a:rPr>
              <a:t>I. LỰC TIẾP XÚC</a:t>
            </a:r>
          </a:p>
          <a:p>
            <a:pPr eaLnBrk="1" hangingPunct="1">
              <a:buFontTx/>
              <a:buNone/>
            </a:pPr>
            <a:r>
              <a:rPr lang="en-US" altLang="en-US" sz="3000" b="0" dirty="0" smtClean="0">
                <a:solidFill>
                  <a:srgbClr val="0000FF"/>
                </a:solidFill>
                <a:latin typeface="Times New Roman" pitchFamily="18" charset="0"/>
                <a:cs typeface="Times New Roman" pitchFamily="18" charset="0"/>
              </a:rPr>
              <a:t> </a:t>
            </a:r>
            <a:endParaRPr lang="en-US" altLang="en-US" sz="3000" b="0" dirty="0">
              <a:solidFill>
                <a:srgbClr val="0000FF"/>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59938E9E-93A8-4A3B-90B4-AC4BCAE0415F}"/>
              </a:ext>
            </a:extLst>
          </p:cNvPr>
          <p:cNvSpPr/>
          <p:nvPr/>
        </p:nvSpPr>
        <p:spPr>
          <a:xfrm>
            <a:off x="323529" y="91243"/>
            <a:ext cx="8568951"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a:latin typeface="Times New Roman" panose="02020603050405020304" pitchFamily="18" charset="0"/>
                <a:cs typeface="Times New Roman" panose="02020603050405020304" pitchFamily="18" charset="0"/>
              </a:rPr>
              <a:t>BÀI </a:t>
            </a:r>
            <a:r>
              <a:rPr lang="en-US" sz="2800" dirty="0" smtClean="0">
                <a:latin typeface="Times New Roman" panose="02020603050405020304" pitchFamily="18" charset="0"/>
                <a:cs typeface="Times New Roman" panose="02020603050405020304" pitchFamily="18" charset="0"/>
              </a:rPr>
              <a:t>27: LỰC TIẾP XÚC VÀ LỰC KHÔNG TIẾP XÚC</a:t>
            </a:r>
            <a:endParaRPr lang="en-US" sz="2800" dirty="0">
              <a:latin typeface="Times New Roman" panose="02020603050405020304" pitchFamily="18" charset="0"/>
              <a:cs typeface="Times New Roman" panose="02020603050405020304" pitchFamily="18" charset="0"/>
            </a:endParaRPr>
          </a:p>
        </p:txBody>
      </p:sp>
      <p:pic>
        <p:nvPicPr>
          <p:cNvPr id="3074" name="Picture 2" descr="C:\Users\FPTShop\OneDrive\Desktop\Chi\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771550"/>
            <a:ext cx="3168352" cy="3888432"/>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
          <p:cNvSpPr txBox="1">
            <a:spLocks noChangeArrowheads="1"/>
          </p:cNvSpPr>
          <p:nvPr/>
        </p:nvSpPr>
        <p:spPr bwMode="auto">
          <a:xfrm>
            <a:off x="251520" y="987574"/>
            <a:ext cx="35283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prstClr val="black"/>
                </a:solidFill>
                <a:latin typeface="Times New Roman"/>
              </a:rPr>
              <a:t>? Người thợ rèn đập vào đâu</a:t>
            </a:r>
            <a:endParaRPr lang="en-US" altLang="en-US" sz="2200" b="1" u="sng" dirty="0">
              <a:solidFill>
                <a:srgbClr val="CC0000"/>
              </a:solidFill>
              <a:latin typeface="Calibri"/>
              <a:cs typeface="Arial" charset="0"/>
            </a:endParaRPr>
          </a:p>
        </p:txBody>
      </p:sp>
      <p:sp>
        <p:nvSpPr>
          <p:cNvPr id="26" name="Text Box 7"/>
          <p:cNvSpPr txBox="1">
            <a:spLocks noChangeArrowheads="1"/>
          </p:cNvSpPr>
          <p:nvPr/>
        </p:nvSpPr>
        <p:spPr bwMode="auto">
          <a:xfrm>
            <a:off x="556320" y="1437780"/>
            <a:ext cx="201622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srgbClr val="FF0000"/>
                </a:solidFill>
                <a:latin typeface="Times New Roman"/>
              </a:rPr>
              <a:t>- Vào thanh sắt</a:t>
            </a:r>
            <a:endParaRPr lang="en-US" altLang="en-US" sz="2200" b="1" u="sng" dirty="0">
              <a:solidFill>
                <a:srgbClr val="FF0000"/>
              </a:solidFill>
              <a:latin typeface="Calibri"/>
              <a:cs typeface="Arial" charset="0"/>
            </a:endParaRPr>
          </a:p>
        </p:txBody>
      </p:sp>
      <p:sp>
        <p:nvSpPr>
          <p:cNvPr id="27" name="Text Box 7"/>
          <p:cNvSpPr txBox="1">
            <a:spLocks noChangeArrowheads="1"/>
          </p:cNvSpPr>
          <p:nvPr/>
        </p:nvSpPr>
        <p:spPr bwMode="auto">
          <a:xfrm>
            <a:off x="251520" y="1779662"/>
            <a:ext cx="48965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prstClr val="black"/>
                </a:solidFill>
                <a:latin typeface="Times New Roman"/>
              </a:rPr>
              <a:t>? Lực do búa tác dụng vào thanh sắt có làm cho thanh sắt bị biến dạng không</a:t>
            </a:r>
            <a:endParaRPr lang="en-US" altLang="en-US" sz="2200" b="1" u="sng" dirty="0">
              <a:solidFill>
                <a:srgbClr val="CC0000"/>
              </a:solidFill>
              <a:latin typeface="Calibri"/>
              <a:cs typeface="Arial" charset="0"/>
            </a:endParaRPr>
          </a:p>
        </p:txBody>
      </p:sp>
      <p:sp>
        <p:nvSpPr>
          <p:cNvPr id="28" name="Text Box 7"/>
          <p:cNvSpPr txBox="1">
            <a:spLocks noChangeArrowheads="1"/>
          </p:cNvSpPr>
          <p:nvPr/>
        </p:nvSpPr>
        <p:spPr bwMode="auto">
          <a:xfrm>
            <a:off x="556320" y="2500903"/>
            <a:ext cx="30795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srgbClr val="FF0000"/>
                </a:solidFill>
                <a:latin typeface="Times New Roman"/>
              </a:rPr>
              <a:t>- Thanh sắt bị biến dạng</a:t>
            </a:r>
            <a:endParaRPr lang="en-US" altLang="en-US" sz="2200" b="1" u="sng" dirty="0">
              <a:solidFill>
                <a:srgbClr val="FF0000"/>
              </a:solidFill>
              <a:latin typeface="Calibri"/>
              <a:cs typeface="Arial" charset="0"/>
            </a:endParaRPr>
          </a:p>
        </p:txBody>
      </p:sp>
      <p:sp>
        <p:nvSpPr>
          <p:cNvPr id="29" name="Text Box 7"/>
          <p:cNvSpPr txBox="1">
            <a:spLocks noChangeArrowheads="1"/>
          </p:cNvSpPr>
          <p:nvPr/>
        </p:nvSpPr>
        <p:spPr bwMode="auto">
          <a:xfrm>
            <a:off x="275010" y="2882429"/>
            <a:ext cx="43329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prstClr val="black"/>
                </a:solidFill>
                <a:latin typeface="Times New Roman"/>
              </a:rPr>
              <a:t>? Khi dùng búa đập thanh sắt, búa có tiếp xúc với thanh sắt không</a:t>
            </a:r>
            <a:endParaRPr lang="en-US" altLang="en-US" sz="2200" b="1" u="sng" dirty="0">
              <a:solidFill>
                <a:srgbClr val="CC0000"/>
              </a:solidFill>
              <a:latin typeface="Calibri"/>
              <a:cs typeface="Arial" charset="0"/>
            </a:endParaRPr>
          </a:p>
        </p:txBody>
      </p:sp>
      <p:sp>
        <p:nvSpPr>
          <p:cNvPr id="30" name="Text Box 7"/>
          <p:cNvSpPr txBox="1">
            <a:spLocks noChangeArrowheads="1"/>
          </p:cNvSpPr>
          <p:nvPr/>
        </p:nvSpPr>
        <p:spPr bwMode="auto">
          <a:xfrm>
            <a:off x="467545" y="3653031"/>
            <a:ext cx="53285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srgbClr val="FF0000"/>
                </a:solidFill>
                <a:latin typeface="Times New Roman"/>
              </a:rPr>
              <a:t>- Có, tại vị trí làm thanh sắt bị biến dạng</a:t>
            </a:r>
            <a:endParaRPr lang="en-US" altLang="en-US" sz="2200" b="1" u="sng" dirty="0">
              <a:solidFill>
                <a:srgbClr val="FF0000"/>
              </a:solidFill>
              <a:latin typeface="Calibri"/>
              <a:cs typeface="Arial" charset="0"/>
            </a:endParaRPr>
          </a:p>
        </p:txBody>
      </p:sp>
      <p:sp>
        <p:nvSpPr>
          <p:cNvPr id="31" name="Text Box 7"/>
          <p:cNvSpPr txBox="1">
            <a:spLocks noChangeArrowheads="1"/>
          </p:cNvSpPr>
          <p:nvPr/>
        </p:nvSpPr>
        <p:spPr bwMode="auto">
          <a:xfrm>
            <a:off x="323528" y="4034557"/>
            <a:ext cx="480776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latin typeface="Times New Roman"/>
              </a:rPr>
              <a:t>* Lực tiếp xúc xuất hiện trong trường hợp này gọi là </a:t>
            </a:r>
            <a:r>
              <a:rPr lang="en-US" altLang="en-US" sz="2200" i="1" u="sng" dirty="0" smtClean="0">
                <a:solidFill>
                  <a:srgbClr val="FF0000"/>
                </a:solidFill>
                <a:latin typeface="Times New Roman"/>
              </a:rPr>
              <a:t>lực va chạm</a:t>
            </a:r>
            <a:endParaRPr lang="en-US" altLang="en-US" sz="2200" b="1" i="1" u="sng" dirty="0">
              <a:solidFill>
                <a:srgbClr val="FF0000"/>
              </a:solidFill>
              <a:latin typeface="Calibri"/>
              <a:cs typeface="Arial" charset="0"/>
            </a:endParaRPr>
          </a:p>
        </p:txBody>
      </p:sp>
    </p:spTree>
    <p:extLst>
      <p:ext uri="{BB962C8B-B14F-4D97-AF65-F5344CB8AC3E}">
        <p14:creationId xmlns:p14="http://schemas.microsoft.com/office/powerpoint/2010/main" val="292040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ircle(in)">
                                      <p:cBhvr>
                                        <p:cTn id="41" dur="2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circle(in)">
                                      <p:cBhvr>
                                        <p:cTn id="51" dur="20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circle(in)">
                                      <p:cBhvr>
                                        <p:cTn id="5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2" grpId="0"/>
      <p:bldP spid="26" grpId="0"/>
      <p:bldP spid="27"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51520" y="555526"/>
            <a:ext cx="36724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600" b="0" dirty="0" smtClean="0">
                <a:solidFill>
                  <a:srgbClr val="0000FF"/>
                </a:solidFill>
                <a:latin typeface="Times New Roman" pitchFamily="18" charset="0"/>
                <a:cs typeface="Times New Roman" pitchFamily="18" charset="0"/>
              </a:rPr>
              <a:t>I. LỰC TIẾP XÚC</a:t>
            </a:r>
          </a:p>
          <a:p>
            <a:pPr eaLnBrk="1" hangingPunct="1">
              <a:buFontTx/>
              <a:buNone/>
            </a:pPr>
            <a:r>
              <a:rPr lang="en-US" altLang="en-US" sz="3000" b="0" dirty="0" smtClean="0">
                <a:solidFill>
                  <a:srgbClr val="0000FF"/>
                </a:solidFill>
                <a:latin typeface="Times New Roman" pitchFamily="18" charset="0"/>
                <a:cs typeface="Times New Roman" pitchFamily="18" charset="0"/>
              </a:rPr>
              <a:t> </a:t>
            </a:r>
            <a:endParaRPr lang="en-US" altLang="en-US" sz="3000" b="0" dirty="0">
              <a:solidFill>
                <a:srgbClr val="0000FF"/>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59938E9E-93A8-4A3B-90B4-AC4BCAE0415F}"/>
              </a:ext>
            </a:extLst>
          </p:cNvPr>
          <p:cNvSpPr/>
          <p:nvPr/>
        </p:nvSpPr>
        <p:spPr>
          <a:xfrm>
            <a:off x="323529" y="91243"/>
            <a:ext cx="8568951"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a:latin typeface="Times New Roman" panose="02020603050405020304" pitchFamily="18" charset="0"/>
                <a:cs typeface="Times New Roman" panose="02020603050405020304" pitchFamily="18" charset="0"/>
              </a:rPr>
              <a:t>BÀI </a:t>
            </a:r>
            <a:r>
              <a:rPr lang="en-US" sz="2800" dirty="0" smtClean="0">
                <a:latin typeface="Times New Roman" panose="02020603050405020304" pitchFamily="18" charset="0"/>
                <a:cs typeface="Times New Roman" panose="02020603050405020304" pitchFamily="18" charset="0"/>
              </a:rPr>
              <a:t>27: LỰC TIẾP XÚC VÀ LỰC KHÔNG TIẾP XÚC</a:t>
            </a:r>
            <a:endParaRPr lang="en-US" sz="2800" dirty="0">
              <a:latin typeface="Times New Roman" panose="02020603050405020304" pitchFamily="18" charset="0"/>
              <a:cs typeface="Times New Roman" panose="02020603050405020304" pitchFamily="18" charset="0"/>
            </a:endParaRPr>
          </a:p>
        </p:txBody>
      </p:sp>
      <p:sp>
        <p:nvSpPr>
          <p:cNvPr id="22" name="Text Box 7"/>
          <p:cNvSpPr txBox="1">
            <a:spLocks noChangeArrowheads="1"/>
          </p:cNvSpPr>
          <p:nvPr/>
        </p:nvSpPr>
        <p:spPr bwMode="auto">
          <a:xfrm>
            <a:off x="251520" y="915566"/>
            <a:ext cx="60486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prstClr val="black"/>
                </a:solidFill>
                <a:latin typeface="Times New Roman"/>
              </a:rPr>
              <a:t>? Dùng tay ấn vào quả bóng, quả bóng bị biến dạng</a:t>
            </a:r>
            <a:endParaRPr lang="en-US" altLang="en-US" sz="2200" b="1" u="sng" dirty="0">
              <a:solidFill>
                <a:srgbClr val="CC0000"/>
              </a:solidFill>
              <a:latin typeface="Calibri"/>
              <a:cs typeface="Arial" charset="0"/>
            </a:endParaRPr>
          </a:p>
        </p:txBody>
      </p:sp>
      <p:sp>
        <p:nvSpPr>
          <p:cNvPr id="26" name="Text Box 7"/>
          <p:cNvSpPr txBox="1">
            <a:spLocks noChangeArrowheads="1"/>
          </p:cNvSpPr>
          <p:nvPr/>
        </p:nvSpPr>
        <p:spPr bwMode="auto">
          <a:xfrm>
            <a:off x="440730" y="1275606"/>
            <a:ext cx="416727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srgbClr val="FF0000"/>
                </a:solidFill>
                <a:latin typeface="Times New Roman"/>
              </a:rPr>
              <a:t>- Quả bóng bị biến dạng</a:t>
            </a:r>
            <a:endParaRPr lang="en-US" altLang="en-US" sz="2200" b="1" u="sng" dirty="0">
              <a:solidFill>
                <a:srgbClr val="FF0000"/>
              </a:solidFill>
              <a:latin typeface="Calibri"/>
              <a:cs typeface="Arial" charset="0"/>
            </a:endParaRPr>
          </a:p>
        </p:txBody>
      </p:sp>
      <p:sp>
        <p:nvSpPr>
          <p:cNvPr id="29" name="Text Box 7"/>
          <p:cNvSpPr txBox="1">
            <a:spLocks noChangeArrowheads="1"/>
          </p:cNvSpPr>
          <p:nvPr/>
        </p:nvSpPr>
        <p:spPr bwMode="auto">
          <a:xfrm>
            <a:off x="275010" y="1635646"/>
            <a:ext cx="43329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prstClr val="black"/>
                </a:solidFill>
                <a:latin typeface="Times New Roman"/>
              </a:rPr>
              <a:t>? Khi bỏ tay ra quả bóng như thế nào</a:t>
            </a:r>
            <a:endParaRPr lang="en-US" altLang="en-US" sz="2200" b="1" u="sng" dirty="0">
              <a:solidFill>
                <a:srgbClr val="CC0000"/>
              </a:solidFill>
              <a:latin typeface="Calibri"/>
              <a:cs typeface="Arial" charset="0"/>
            </a:endParaRPr>
          </a:p>
        </p:txBody>
      </p:sp>
      <p:sp>
        <p:nvSpPr>
          <p:cNvPr id="30" name="Text Box 7"/>
          <p:cNvSpPr txBox="1">
            <a:spLocks noChangeArrowheads="1"/>
          </p:cNvSpPr>
          <p:nvPr/>
        </p:nvSpPr>
        <p:spPr bwMode="auto">
          <a:xfrm>
            <a:off x="529515" y="1995686"/>
            <a:ext cx="43305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srgbClr val="FF0000"/>
                </a:solidFill>
                <a:latin typeface="Times New Roman"/>
              </a:rPr>
              <a:t>- Quả bóng trở lại hình dạng ban đầu</a:t>
            </a:r>
            <a:endParaRPr lang="en-US" altLang="en-US" sz="2200" b="1" u="sng" dirty="0">
              <a:solidFill>
                <a:srgbClr val="FF0000"/>
              </a:solidFill>
              <a:latin typeface="Calibri"/>
              <a:cs typeface="Arial" charset="0"/>
            </a:endParaRPr>
          </a:p>
        </p:txBody>
      </p:sp>
      <p:sp>
        <p:nvSpPr>
          <p:cNvPr id="31" name="Text Box 7"/>
          <p:cNvSpPr txBox="1">
            <a:spLocks noChangeArrowheads="1"/>
          </p:cNvSpPr>
          <p:nvPr/>
        </p:nvSpPr>
        <p:spPr bwMode="auto">
          <a:xfrm>
            <a:off x="251519" y="2355726"/>
            <a:ext cx="55545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latin typeface="Times New Roman"/>
              </a:rPr>
              <a:t>* Vật có tính chất như vậy gọi là </a:t>
            </a:r>
            <a:r>
              <a:rPr lang="en-US" altLang="en-US" sz="2200" i="1" u="sng" dirty="0">
                <a:solidFill>
                  <a:srgbClr val="FF0000"/>
                </a:solidFill>
                <a:latin typeface="Times New Roman"/>
              </a:rPr>
              <a:t>v</a:t>
            </a:r>
            <a:r>
              <a:rPr lang="en-US" altLang="en-US" sz="2200" i="1" u="sng" dirty="0" smtClean="0">
                <a:solidFill>
                  <a:srgbClr val="FF0000"/>
                </a:solidFill>
                <a:latin typeface="Times New Roman"/>
              </a:rPr>
              <a:t>ật đàn hồi</a:t>
            </a:r>
            <a:endParaRPr lang="en-US" altLang="en-US" sz="2200" b="1" i="1" u="sng" dirty="0">
              <a:solidFill>
                <a:srgbClr val="FF0000"/>
              </a:solidFill>
              <a:latin typeface="Calibri"/>
              <a:cs typeface="Arial" charset="0"/>
            </a:endParaRPr>
          </a:p>
        </p:txBody>
      </p:sp>
      <p:sp>
        <p:nvSpPr>
          <p:cNvPr id="32" name="Text Box 7"/>
          <p:cNvSpPr txBox="1">
            <a:spLocks noChangeArrowheads="1"/>
          </p:cNvSpPr>
          <p:nvPr/>
        </p:nvSpPr>
        <p:spPr bwMode="auto">
          <a:xfrm>
            <a:off x="539553" y="2643758"/>
            <a:ext cx="561662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b="1" dirty="0" smtClean="0">
                <a:latin typeface="Times New Roman"/>
              </a:rPr>
              <a:t>Chú ý: </a:t>
            </a:r>
            <a:r>
              <a:rPr lang="en-US" altLang="en-US" sz="2200" b="1" i="1" dirty="0" smtClean="0">
                <a:latin typeface="Times New Roman"/>
              </a:rPr>
              <a:t>Khi vât đàn hồi bị biến dạng thì xuất hiện </a:t>
            </a:r>
            <a:r>
              <a:rPr lang="en-US" altLang="en-US" sz="2200" b="1" i="1" u="sng" dirty="0" smtClean="0">
                <a:solidFill>
                  <a:srgbClr val="FF0000"/>
                </a:solidFill>
                <a:latin typeface="Times New Roman"/>
              </a:rPr>
              <a:t>lực đàn hồi</a:t>
            </a:r>
            <a:r>
              <a:rPr lang="en-US" altLang="en-US" sz="2200" b="1" i="1" dirty="0" smtClean="0">
                <a:solidFill>
                  <a:srgbClr val="FF0000"/>
                </a:solidFill>
                <a:latin typeface="Times New Roman"/>
              </a:rPr>
              <a:t>  </a:t>
            </a:r>
            <a:r>
              <a:rPr lang="en-US" altLang="en-US" sz="2200" b="1" i="1" dirty="0" smtClean="0">
                <a:latin typeface="Times New Roman"/>
              </a:rPr>
              <a:t>lực này xuất hiện chống lại lực gây ra biến dạng đó</a:t>
            </a:r>
            <a:endParaRPr lang="en-US" altLang="en-US" sz="2200" b="1" i="1" u="sng" dirty="0">
              <a:solidFill>
                <a:srgbClr val="FF0000"/>
              </a:solidFill>
              <a:latin typeface="Calibri"/>
              <a:cs typeface="Arial" charset="0"/>
            </a:endParaRPr>
          </a:p>
        </p:txBody>
      </p:sp>
      <p:pic>
        <p:nvPicPr>
          <p:cNvPr id="13" name="Picture 4" descr="C:\Users\FPTShop\OneDrive\Desktop\Chi\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064" y="771550"/>
            <a:ext cx="2975440" cy="42484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7"/>
          <p:cNvSpPr txBox="1">
            <a:spLocks noChangeArrowheads="1"/>
          </p:cNvSpPr>
          <p:nvPr/>
        </p:nvSpPr>
        <p:spPr bwMode="auto">
          <a:xfrm>
            <a:off x="427410" y="4301103"/>
            <a:ext cx="551274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3400" b="1" dirty="0" smtClean="0">
                <a:solidFill>
                  <a:prstClr val="black"/>
                </a:solidFill>
                <a:latin typeface="Times New Roman"/>
              </a:rPr>
              <a:t>?</a:t>
            </a:r>
            <a:r>
              <a:rPr lang="en-US" altLang="en-US" sz="2200" dirty="0" smtClean="0">
                <a:solidFill>
                  <a:prstClr val="black"/>
                </a:solidFill>
                <a:latin typeface="Times New Roman"/>
              </a:rPr>
              <a:t> Hãy nêu các ví dụ khác về lực mà em biết</a:t>
            </a:r>
            <a:endParaRPr lang="en-US" altLang="en-US" sz="2200" b="1" u="sng" dirty="0">
              <a:solidFill>
                <a:srgbClr val="CC0000"/>
              </a:solidFill>
              <a:latin typeface="Calibri"/>
              <a:cs typeface="Arial" charset="0"/>
            </a:endParaRPr>
          </a:p>
        </p:txBody>
      </p:sp>
      <p:sp>
        <p:nvSpPr>
          <p:cNvPr id="15" name="Text Box 9"/>
          <p:cNvSpPr txBox="1">
            <a:spLocks noChangeArrowheads="1"/>
          </p:cNvSpPr>
          <p:nvPr/>
        </p:nvSpPr>
        <p:spPr bwMode="auto">
          <a:xfrm>
            <a:off x="35496" y="2358060"/>
            <a:ext cx="529208" cy="86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000" b="0" dirty="0">
                <a:solidFill>
                  <a:srgbClr val="FF3300"/>
                </a:solidFill>
                <a:sym typeface="Wingdings" panose="05000000000000000000" pitchFamily="2" charset="2"/>
              </a:rPr>
              <a:t></a:t>
            </a:r>
            <a:endParaRPr lang="en-US" altLang="en-US" sz="5000" b="0" dirty="0">
              <a:solidFill>
                <a:srgbClr val="FF3300"/>
              </a:solidFill>
            </a:endParaRPr>
          </a:p>
        </p:txBody>
      </p:sp>
      <p:sp>
        <p:nvSpPr>
          <p:cNvPr id="16" name="Text Box 7"/>
          <p:cNvSpPr txBox="1">
            <a:spLocks noChangeArrowheads="1"/>
          </p:cNvSpPr>
          <p:nvPr/>
        </p:nvSpPr>
        <p:spPr bwMode="auto">
          <a:xfrm>
            <a:off x="485354" y="3684351"/>
            <a:ext cx="52565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000" b="1" dirty="0" smtClean="0">
                <a:solidFill>
                  <a:srgbClr val="00B050"/>
                </a:solidFill>
                <a:latin typeface="Times New Roman"/>
              </a:rPr>
              <a:t>KL:  Lực xuất hiện giữa hai vật khi chúng tiếp xúc với nhau gọi là </a:t>
            </a:r>
            <a:r>
              <a:rPr lang="en-US" altLang="en-US" sz="2000" b="1" i="1" u="sng" dirty="0" smtClean="0">
                <a:solidFill>
                  <a:srgbClr val="FF0000"/>
                </a:solidFill>
                <a:latin typeface="Times New Roman"/>
              </a:rPr>
              <a:t>lực tiếp xúc</a:t>
            </a:r>
            <a:endParaRPr lang="en-US" altLang="en-US" sz="2000" b="1" i="1" u="sng" dirty="0">
              <a:solidFill>
                <a:srgbClr val="FF0000"/>
              </a:solidFill>
              <a:latin typeface="Calibri"/>
              <a:cs typeface="Arial" charset="0"/>
            </a:endParaRPr>
          </a:p>
        </p:txBody>
      </p:sp>
      <p:sp>
        <p:nvSpPr>
          <p:cNvPr id="18" name="Text Box 9"/>
          <p:cNvSpPr txBox="1">
            <a:spLocks noChangeArrowheads="1"/>
          </p:cNvSpPr>
          <p:nvPr/>
        </p:nvSpPr>
        <p:spPr bwMode="auto">
          <a:xfrm>
            <a:off x="35496" y="3291830"/>
            <a:ext cx="529208" cy="86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000" b="0" dirty="0">
                <a:solidFill>
                  <a:srgbClr val="FF3300"/>
                </a:solidFill>
                <a:sym typeface="Wingdings" panose="05000000000000000000" pitchFamily="2" charset="2"/>
              </a:rPr>
              <a:t></a:t>
            </a:r>
            <a:endParaRPr lang="en-US" altLang="en-US" sz="5000" b="0" dirty="0">
              <a:solidFill>
                <a:srgbClr val="FF3300"/>
              </a:solidFill>
            </a:endParaRPr>
          </a:p>
        </p:txBody>
      </p:sp>
    </p:spTree>
    <p:extLst>
      <p:ext uri="{BB962C8B-B14F-4D97-AF65-F5344CB8AC3E}">
        <p14:creationId xmlns:p14="http://schemas.microsoft.com/office/powerpoint/2010/main" val="246281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ircle(in)">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ircle(in)">
                                      <p:cBhvr>
                                        <p:cTn id="34" dur="2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circle(in)">
                                      <p:cBhvr>
                                        <p:cTn id="39" dur="20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ircle(in)">
                                      <p:cBhvr>
                                        <p:cTn id="59" dur="2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2" grpId="0"/>
      <p:bldP spid="26" grpId="0"/>
      <p:bldP spid="29" grpId="0"/>
      <p:bldP spid="30" grpId="0"/>
      <p:bldP spid="31" grpId="0"/>
      <p:bldP spid="32" grpId="0"/>
      <p:bldP spid="14" grpId="0"/>
      <p:bldP spid="15"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51520" y="627534"/>
            <a:ext cx="36724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3400" b="0" dirty="0" smtClean="0">
                <a:solidFill>
                  <a:srgbClr val="0000FF"/>
                </a:solidFill>
                <a:latin typeface="Times New Roman" pitchFamily="18" charset="0"/>
                <a:cs typeface="Times New Roman" pitchFamily="18" charset="0"/>
              </a:rPr>
              <a:t>I. </a:t>
            </a:r>
            <a:r>
              <a:rPr lang="en-US" altLang="en-US" sz="2600" b="0" dirty="0" smtClean="0">
                <a:solidFill>
                  <a:srgbClr val="0000FF"/>
                </a:solidFill>
                <a:latin typeface="Times New Roman" pitchFamily="18" charset="0"/>
                <a:cs typeface="Times New Roman" pitchFamily="18" charset="0"/>
              </a:rPr>
              <a:t>LỰC TIẾP XÚC</a:t>
            </a:r>
          </a:p>
          <a:p>
            <a:pPr eaLnBrk="1" hangingPunct="1">
              <a:buFontTx/>
              <a:buNone/>
            </a:pPr>
            <a:r>
              <a:rPr lang="en-US" altLang="en-US" sz="3000" b="0" dirty="0" smtClean="0">
                <a:solidFill>
                  <a:srgbClr val="0000FF"/>
                </a:solidFill>
                <a:latin typeface="Times New Roman" pitchFamily="18" charset="0"/>
                <a:cs typeface="Times New Roman" pitchFamily="18" charset="0"/>
              </a:rPr>
              <a:t> </a:t>
            </a:r>
            <a:endParaRPr lang="en-US" altLang="en-US" sz="3000" b="0" dirty="0">
              <a:solidFill>
                <a:srgbClr val="0000FF"/>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59938E9E-93A8-4A3B-90B4-AC4BCAE0415F}"/>
              </a:ext>
            </a:extLst>
          </p:cNvPr>
          <p:cNvSpPr/>
          <p:nvPr/>
        </p:nvSpPr>
        <p:spPr>
          <a:xfrm>
            <a:off x="323529" y="124234"/>
            <a:ext cx="8568951"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a:latin typeface="Times New Roman" panose="02020603050405020304" pitchFamily="18" charset="0"/>
                <a:cs typeface="Times New Roman" panose="02020603050405020304" pitchFamily="18" charset="0"/>
              </a:rPr>
              <a:t>BÀI </a:t>
            </a:r>
            <a:r>
              <a:rPr lang="en-US" sz="2800" dirty="0" smtClean="0">
                <a:latin typeface="Times New Roman" panose="02020603050405020304" pitchFamily="18" charset="0"/>
                <a:cs typeface="Times New Roman" panose="02020603050405020304" pitchFamily="18" charset="0"/>
              </a:rPr>
              <a:t>27: LỰC TIẾP XÚC VÀ LỰC KHÔNG TIẾP XÚC</a:t>
            </a:r>
            <a:endParaRPr lang="en-US" sz="2800" dirty="0">
              <a:latin typeface="Times New Roman" panose="02020603050405020304" pitchFamily="18" charset="0"/>
              <a:cs typeface="Times New Roman" panose="02020603050405020304" pitchFamily="18" charset="0"/>
            </a:endParaRPr>
          </a:p>
        </p:txBody>
      </p:sp>
      <p:grpSp>
        <p:nvGrpSpPr>
          <p:cNvPr id="10" name="Group 5"/>
          <p:cNvGrpSpPr>
            <a:grpSpLocks/>
          </p:cNvGrpSpPr>
          <p:nvPr/>
        </p:nvGrpSpPr>
        <p:grpSpPr bwMode="auto">
          <a:xfrm>
            <a:off x="4824064" y="1059581"/>
            <a:ext cx="2915652" cy="1879357"/>
            <a:chOff x="3114" y="291"/>
            <a:chExt cx="2646" cy="3416"/>
          </a:xfrm>
        </p:grpSpPr>
        <p:pic>
          <p:nvPicPr>
            <p:cNvPr id="11" name="Picture 6" descr="67bd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 y="291"/>
              <a:ext cx="2583"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p:cNvSpPr txBox="1">
              <a:spLocks noChangeArrowheads="1"/>
            </p:cNvSpPr>
            <p:nvPr/>
          </p:nvSpPr>
          <p:spPr bwMode="auto">
            <a:xfrm>
              <a:off x="3114" y="2928"/>
              <a:ext cx="2563" cy="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000" dirty="0">
                  <a:latin typeface="Times New Roman" pitchFamily="18" charset="0"/>
                  <a:cs typeface="Arial" charset="0"/>
                </a:rPr>
                <a:t>Dùng búa máy đóng </a:t>
              </a:r>
              <a:r>
                <a:rPr lang="en-US" altLang="en-US" sz="2000" dirty="0" smtClean="0">
                  <a:latin typeface="Times New Roman" pitchFamily="18" charset="0"/>
                  <a:cs typeface="Arial" charset="0"/>
                </a:rPr>
                <a:t>cọc</a:t>
              </a:r>
              <a:endParaRPr lang="en-US" altLang="en-US" sz="2000" u="sng" dirty="0">
                <a:latin typeface="Times New Roman" pitchFamily="18" charset="0"/>
                <a:cs typeface="Arial" charset="0"/>
              </a:endParaRPr>
            </a:p>
          </p:txBody>
        </p:sp>
      </p:grpSp>
      <p:pic>
        <p:nvPicPr>
          <p:cNvPr id="3075" name="Picture 3" descr="C:\Users\FPTShop\OneDrive\Desktop\Ch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93" y="3264534"/>
            <a:ext cx="2376264" cy="171841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FPTShop\OneDrive\Desktop\Chi\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516" y="3014760"/>
            <a:ext cx="2668698" cy="13845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FPTShop\OneDrive\Desktop\Chi\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334" y="1219764"/>
            <a:ext cx="2988113" cy="13890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7"/>
          <p:cNvSpPr txBox="1">
            <a:spLocks noChangeArrowheads="1"/>
          </p:cNvSpPr>
          <p:nvPr/>
        </p:nvSpPr>
        <p:spPr bwMode="auto">
          <a:xfrm>
            <a:off x="899519" y="2615773"/>
            <a:ext cx="29524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vi-VN" dirty="0">
                <a:latin typeface="+mj-lt"/>
              </a:rPr>
              <a:t>Quả bóng bị biến dạng dưới tác dụng của lực</a:t>
            </a:r>
            <a:endParaRPr lang="en-US" altLang="en-US" b="1" u="sng" dirty="0">
              <a:solidFill>
                <a:srgbClr val="CC0000"/>
              </a:solidFill>
              <a:latin typeface="+mj-lt"/>
              <a:cs typeface="Arial" charset="0"/>
            </a:endParaRPr>
          </a:p>
        </p:txBody>
      </p:sp>
      <p:sp>
        <p:nvSpPr>
          <p:cNvPr id="21" name="Text Box 7"/>
          <p:cNvSpPr txBox="1">
            <a:spLocks noChangeArrowheads="1"/>
          </p:cNvSpPr>
          <p:nvPr/>
        </p:nvSpPr>
        <p:spPr bwMode="auto">
          <a:xfrm>
            <a:off x="6263516" y="4410919"/>
            <a:ext cx="29524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dirty="0" smtClean="0">
                <a:latin typeface="Times New Roman" panose="02020603050405020304" pitchFamily="18" charset="0"/>
                <a:ea typeface="Tahoma" panose="020B0604030504040204" pitchFamily="34" charset="0"/>
                <a:cs typeface="Times New Roman" panose="02020603050405020304" pitchFamily="18" charset="0"/>
              </a:rPr>
              <a:t>Đẩy xe ôtô</a:t>
            </a:r>
            <a:r>
              <a:rPr lang="vi-VN" dirty="0" smtClean="0">
                <a:latin typeface="Times New Roman" panose="02020603050405020304" pitchFamily="18" charset="0"/>
                <a:ea typeface="Tahoma" panose="020B0604030504040204" pitchFamily="34" charset="0"/>
                <a:cs typeface="Times New Roman" panose="02020603050405020304" pitchFamily="18" charset="0"/>
              </a:rPr>
              <a:t> </a:t>
            </a:r>
            <a:r>
              <a:rPr lang="vi-VN" dirty="0">
                <a:latin typeface="Times New Roman" panose="02020603050405020304" pitchFamily="18" charset="0"/>
                <a:ea typeface="Tahoma" panose="020B0604030504040204" pitchFamily="34" charset="0"/>
                <a:cs typeface="Times New Roman" panose="02020603050405020304" pitchFamily="18" charset="0"/>
              </a:rPr>
              <a:t>tác dụng của </a:t>
            </a:r>
            <a:r>
              <a:rPr lang="vi-VN" dirty="0" smtClean="0">
                <a:latin typeface="Times New Roman" panose="02020603050405020304" pitchFamily="18" charset="0"/>
                <a:ea typeface="Tahoma" panose="020B0604030504040204" pitchFamily="34" charset="0"/>
                <a:cs typeface="Times New Roman" panose="02020603050405020304" pitchFamily="18" charset="0"/>
              </a:rPr>
              <a:t>lực</a:t>
            </a:r>
            <a:r>
              <a:rPr lang="en-US" dirty="0" smtClean="0">
                <a:latin typeface="Times New Roman" panose="02020603050405020304" pitchFamily="18" charset="0"/>
                <a:ea typeface="Tahoma" panose="020B0604030504040204" pitchFamily="34" charset="0"/>
                <a:cs typeface="Times New Roman" panose="02020603050405020304" pitchFamily="18" charset="0"/>
              </a:rPr>
              <a:t> xe chuyển động</a:t>
            </a:r>
            <a:endParaRPr lang="en-US" altLang="en-US" b="1" u="sng" dirty="0">
              <a:solidFill>
                <a:srgbClr val="CC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098" name="Picture 2" descr="C:\Users\FPTShop\OneDrive\Desktop\Chi\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648" y="3147814"/>
            <a:ext cx="2601487" cy="14401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7"/>
          <p:cNvSpPr txBox="1">
            <a:spLocks noChangeArrowheads="1"/>
          </p:cNvSpPr>
          <p:nvPr/>
        </p:nvSpPr>
        <p:spPr bwMode="auto">
          <a:xfrm>
            <a:off x="3019190" y="4578682"/>
            <a:ext cx="29524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dirty="0" smtClean="0">
                <a:latin typeface="Times New Roman" panose="02020603050405020304" pitchFamily="18" charset="0"/>
                <a:cs typeface="Times New Roman" panose="02020603050405020304" pitchFamily="18" charset="0"/>
              </a:rPr>
              <a:t>Tập thể dục </a:t>
            </a:r>
            <a:endParaRPr lang="en-US" altLang="en-US" b="1" u="sng" dirty="0">
              <a:solidFill>
                <a:srgbClr val="CC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2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barn(inVertical)">
                                      <p:cBhvr>
                                        <p:cTn id="19" dur="500"/>
                                        <p:tgtEl>
                                          <p:spTgt spid="307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barn(inVertical)">
                                      <p:cBhvr>
                                        <p:cTn id="32" dur="5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barn(inVertical)">
                                      <p:cBhvr>
                                        <p:cTn id="37" dur="500"/>
                                        <p:tgtEl>
                                          <p:spTgt spid="409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077"/>
                                        </p:tgtEl>
                                        <p:attrNameLst>
                                          <p:attrName>style.visibility</p:attrName>
                                        </p:attrNameLst>
                                      </p:cBhvr>
                                      <p:to>
                                        <p:strVal val="visible"/>
                                      </p:to>
                                    </p:set>
                                    <p:animEffect transition="in" filter="fade">
                                      <p:cBhvr>
                                        <p:cTn id="45" dur="1000"/>
                                        <p:tgtEl>
                                          <p:spTgt spid="3077"/>
                                        </p:tgtEl>
                                      </p:cBhvr>
                                    </p:animEffect>
                                    <p:anim calcmode="lin" valueType="num">
                                      <p:cBhvr>
                                        <p:cTn id="46" dur="1000" fill="hold"/>
                                        <p:tgtEl>
                                          <p:spTgt spid="3077"/>
                                        </p:tgtEl>
                                        <p:attrNameLst>
                                          <p:attrName>ppt_x</p:attrName>
                                        </p:attrNameLst>
                                      </p:cBhvr>
                                      <p:tavLst>
                                        <p:tav tm="0">
                                          <p:val>
                                            <p:strVal val="#ppt_x"/>
                                          </p:val>
                                        </p:tav>
                                        <p:tav tm="100000">
                                          <p:val>
                                            <p:strVal val="#ppt_x"/>
                                          </p:val>
                                        </p:tav>
                                      </p:tavLst>
                                    </p:anim>
                                    <p:anim calcmode="lin" valueType="num">
                                      <p:cBhvr>
                                        <p:cTn id="47" dur="1000" fill="hold"/>
                                        <p:tgtEl>
                                          <p:spTgt spid="307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 grpId="0"/>
      <p:bldP spid="21"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51520" y="627534"/>
            <a:ext cx="435648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600" dirty="0">
                <a:solidFill>
                  <a:srgbClr val="0000FF"/>
                </a:solidFill>
                <a:latin typeface="Times New Roman" pitchFamily="18" charset="0"/>
                <a:cs typeface="Times New Roman" pitchFamily="18" charset="0"/>
              </a:rPr>
              <a:t>I. LỰC KHÔNG TIẾP XÚC</a:t>
            </a:r>
          </a:p>
          <a:p>
            <a:pPr>
              <a:buFontTx/>
              <a:buNone/>
            </a:pPr>
            <a:r>
              <a:rPr lang="en-US" altLang="en-US" sz="3000" dirty="0">
                <a:solidFill>
                  <a:srgbClr val="0000FF"/>
                </a:solidFill>
                <a:latin typeface="Times New Roman" pitchFamily="18" charset="0"/>
                <a:cs typeface="Times New Roman" pitchFamily="18" charset="0"/>
              </a:rPr>
              <a:t> </a:t>
            </a:r>
          </a:p>
        </p:txBody>
      </p:sp>
      <p:sp>
        <p:nvSpPr>
          <p:cNvPr id="9" name="Rectangle 8">
            <a:extLst>
              <a:ext uri="{FF2B5EF4-FFF2-40B4-BE49-F238E27FC236}">
                <a16:creationId xmlns:a16="http://schemas.microsoft.com/office/drawing/2014/main" id="{59938E9E-93A8-4A3B-90B4-AC4BCAE0415F}"/>
              </a:ext>
            </a:extLst>
          </p:cNvPr>
          <p:cNvSpPr/>
          <p:nvPr/>
        </p:nvSpPr>
        <p:spPr>
          <a:xfrm>
            <a:off x="323529" y="91243"/>
            <a:ext cx="8568951"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a:solidFill>
                  <a:prstClr val="white"/>
                </a:solidFill>
                <a:latin typeface="Times New Roman" panose="02020603050405020304" pitchFamily="18" charset="0"/>
                <a:cs typeface="Times New Roman" panose="02020603050405020304" pitchFamily="18" charset="0"/>
              </a:rPr>
              <a:t>BÀI 27: LỰC TIẾP XÚC VÀ LỰC KHÔNG TIẾP XÚC</a:t>
            </a:r>
          </a:p>
        </p:txBody>
      </p:sp>
      <p:pic>
        <p:nvPicPr>
          <p:cNvPr id="15" name="Picture 3" descr="C:\Users\FPTShop\OneDrive\Desktop\Chi\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722219"/>
            <a:ext cx="2982796" cy="415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346956" y="1275606"/>
            <a:ext cx="559319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prstClr val="black"/>
                </a:solidFill>
                <a:latin typeface="Times New Roman"/>
              </a:rPr>
              <a:t>? Quan sát hình vẽ nam châm làm cho dây treo vật lệch khỏi phương thẳng đứng có tiếp xúc với vật không</a:t>
            </a:r>
            <a:endParaRPr lang="en-US" altLang="en-US" sz="2200" b="1" u="sng" dirty="0">
              <a:solidFill>
                <a:srgbClr val="CC0000"/>
              </a:solidFill>
              <a:latin typeface="Calibri"/>
              <a:cs typeface="Arial" charset="0"/>
            </a:endParaRPr>
          </a:p>
        </p:txBody>
      </p:sp>
      <p:sp>
        <p:nvSpPr>
          <p:cNvPr id="17" name="Text Box 7"/>
          <p:cNvSpPr txBox="1">
            <a:spLocks noChangeArrowheads="1"/>
          </p:cNvSpPr>
          <p:nvPr/>
        </p:nvSpPr>
        <p:spPr bwMode="auto">
          <a:xfrm>
            <a:off x="312705" y="2350212"/>
            <a:ext cx="53285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srgbClr val="FF0000"/>
                </a:solidFill>
                <a:latin typeface="Times New Roman"/>
              </a:rPr>
              <a:t>- Nam châm và dây treo quả nặng không tiếp xúc với nhau</a:t>
            </a:r>
            <a:endParaRPr lang="en-US" altLang="en-US" sz="2200" b="1" u="sng" dirty="0">
              <a:solidFill>
                <a:srgbClr val="FF0000"/>
              </a:solidFill>
              <a:latin typeface="Calibri"/>
              <a:cs typeface="Arial" charset="0"/>
            </a:endParaRPr>
          </a:p>
        </p:txBody>
      </p:sp>
      <p:sp>
        <p:nvSpPr>
          <p:cNvPr id="18" name="Text Box 7"/>
          <p:cNvSpPr txBox="1">
            <a:spLocks noChangeArrowheads="1"/>
          </p:cNvSpPr>
          <p:nvPr/>
        </p:nvSpPr>
        <p:spPr bwMode="auto">
          <a:xfrm>
            <a:off x="611561" y="3356287"/>
            <a:ext cx="52565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000" b="1" dirty="0" smtClean="0">
                <a:solidFill>
                  <a:srgbClr val="00B050"/>
                </a:solidFill>
                <a:latin typeface="Times New Roman"/>
              </a:rPr>
              <a:t>KL:  Lực xuất hiện giữa hai vật không tiếp xúc với nhau, những lực này gọi là </a:t>
            </a:r>
            <a:r>
              <a:rPr lang="en-US" altLang="en-US" sz="2000" b="1" i="1" u="sng" dirty="0" smtClean="0">
                <a:solidFill>
                  <a:srgbClr val="FF0000"/>
                </a:solidFill>
                <a:latin typeface="Times New Roman"/>
              </a:rPr>
              <a:t>lực không  tiếp xúc</a:t>
            </a:r>
            <a:endParaRPr lang="en-US" altLang="en-US" sz="2000" b="1" i="1" u="sng" dirty="0">
              <a:solidFill>
                <a:srgbClr val="FF0000"/>
              </a:solidFill>
              <a:latin typeface="Calibri"/>
              <a:cs typeface="Arial" charset="0"/>
            </a:endParaRPr>
          </a:p>
        </p:txBody>
      </p:sp>
      <p:sp>
        <p:nvSpPr>
          <p:cNvPr id="19" name="Text Box 9"/>
          <p:cNvSpPr txBox="1">
            <a:spLocks noChangeArrowheads="1"/>
          </p:cNvSpPr>
          <p:nvPr/>
        </p:nvSpPr>
        <p:spPr bwMode="auto">
          <a:xfrm>
            <a:off x="154360" y="3003798"/>
            <a:ext cx="529208" cy="86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5000" dirty="0">
                <a:solidFill>
                  <a:srgbClr val="FF3300"/>
                </a:solidFill>
                <a:sym typeface="Wingdings" panose="05000000000000000000" pitchFamily="2" charset="2"/>
              </a:rPr>
              <a:t></a:t>
            </a:r>
            <a:endParaRPr lang="en-US" altLang="en-US" sz="5000" dirty="0">
              <a:solidFill>
                <a:srgbClr val="FF3300"/>
              </a:solidFill>
            </a:endParaRPr>
          </a:p>
        </p:txBody>
      </p:sp>
    </p:spTree>
    <p:extLst>
      <p:ext uri="{BB962C8B-B14F-4D97-AF65-F5344CB8AC3E}">
        <p14:creationId xmlns:p14="http://schemas.microsoft.com/office/powerpoint/2010/main" val="2058097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p:cNvSpPr>
          <p:nvPr/>
        </p:nvSpPr>
        <p:spPr bwMode="auto">
          <a:xfrm rot="2162000">
            <a:off x="5029200" y="3486150"/>
            <a:ext cx="3200400" cy="1371600"/>
          </a:xfrm>
          <a:custGeom>
            <a:avLst/>
            <a:gdLst>
              <a:gd name="T0" fmla="*/ 264 w 2316"/>
              <a:gd name="T1" fmla="*/ 237 h 968"/>
              <a:gd name="T2" fmla="*/ 969 w 2316"/>
              <a:gd name="T3" fmla="*/ 23 h 968"/>
              <a:gd name="T4" fmla="*/ 1699 w 2316"/>
              <a:gd name="T5" fmla="*/ 98 h 968"/>
              <a:gd name="T6" fmla="*/ 2308 w 2316"/>
              <a:gd name="T7" fmla="*/ 464 h 968"/>
              <a:gd name="T8" fmla="*/ 1648 w 2316"/>
              <a:gd name="T9" fmla="*/ 830 h 968"/>
              <a:gd name="T10" fmla="*/ 1071 w 2316"/>
              <a:gd name="T11" fmla="*/ 947 h 968"/>
              <a:gd name="T12" fmla="*/ 134 w 2316"/>
              <a:gd name="T13" fmla="*/ 850 h 968"/>
              <a:gd name="T14" fmla="*/ 264 w 2316"/>
              <a:gd name="T15" fmla="*/ 237 h 968"/>
              <a:gd name="T16" fmla="*/ 0 60000 65536"/>
              <a:gd name="T17" fmla="*/ 0 60000 65536"/>
              <a:gd name="T18" fmla="*/ 0 60000 65536"/>
              <a:gd name="T19" fmla="*/ 0 60000 65536"/>
              <a:gd name="T20" fmla="*/ 0 60000 65536"/>
              <a:gd name="T21" fmla="*/ 0 60000 65536"/>
              <a:gd name="T22" fmla="*/ 0 60000 65536"/>
              <a:gd name="T23" fmla="*/ 0 60000 65536"/>
              <a:gd name="T24" fmla="*/ 0 w 2316"/>
              <a:gd name="T25" fmla="*/ 0 h 968"/>
              <a:gd name="T26" fmla="*/ 2316 w 2316"/>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6" h="968">
                <a:moveTo>
                  <a:pt x="264" y="237"/>
                </a:moveTo>
                <a:cubicBezTo>
                  <a:pt x="403" y="99"/>
                  <a:pt x="730" y="46"/>
                  <a:pt x="969" y="23"/>
                </a:cubicBezTo>
                <a:cubicBezTo>
                  <a:pt x="1208" y="0"/>
                  <a:pt x="1476" y="25"/>
                  <a:pt x="1699" y="98"/>
                </a:cubicBezTo>
                <a:cubicBezTo>
                  <a:pt x="1922" y="172"/>
                  <a:pt x="2316" y="342"/>
                  <a:pt x="2308" y="464"/>
                </a:cubicBezTo>
                <a:cubicBezTo>
                  <a:pt x="2300" y="586"/>
                  <a:pt x="1853" y="750"/>
                  <a:pt x="1648" y="830"/>
                </a:cubicBezTo>
                <a:cubicBezTo>
                  <a:pt x="1442" y="911"/>
                  <a:pt x="1323" y="944"/>
                  <a:pt x="1071" y="947"/>
                </a:cubicBezTo>
                <a:cubicBezTo>
                  <a:pt x="819" y="951"/>
                  <a:pt x="268" y="968"/>
                  <a:pt x="134" y="850"/>
                </a:cubicBezTo>
                <a:cubicBezTo>
                  <a:pt x="0" y="732"/>
                  <a:pt x="125" y="375"/>
                  <a:pt x="264" y="237"/>
                </a:cubicBezTo>
                <a:close/>
              </a:path>
            </a:pathLst>
          </a:custGeom>
          <a:gradFill rotWithShape="1">
            <a:gsLst>
              <a:gs pos="0">
                <a:srgbClr val="FFCC99">
                  <a:alpha val="79999"/>
                </a:srgbClr>
              </a:gs>
              <a:gs pos="100000">
                <a:schemeClr val="bg1">
                  <a:alpha val="79999"/>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67" name="Freeform 3"/>
          <p:cNvSpPr>
            <a:spLocks/>
          </p:cNvSpPr>
          <p:nvPr/>
        </p:nvSpPr>
        <p:spPr bwMode="auto">
          <a:xfrm rot="9231893">
            <a:off x="2667000" y="2114550"/>
            <a:ext cx="3200400" cy="1371600"/>
          </a:xfrm>
          <a:custGeom>
            <a:avLst/>
            <a:gdLst>
              <a:gd name="T0" fmla="*/ 264 w 2316"/>
              <a:gd name="T1" fmla="*/ 237 h 968"/>
              <a:gd name="T2" fmla="*/ 969 w 2316"/>
              <a:gd name="T3" fmla="*/ 23 h 968"/>
              <a:gd name="T4" fmla="*/ 1699 w 2316"/>
              <a:gd name="T5" fmla="*/ 98 h 968"/>
              <a:gd name="T6" fmla="*/ 2308 w 2316"/>
              <a:gd name="T7" fmla="*/ 464 h 968"/>
              <a:gd name="T8" fmla="*/ 1648 w 2316"/>
              <a:gd name="T9" fmla="*/ 830 h 968"/>
              <a:gd name="T10" fmla="*/ 1071 w 2316"/>
              <a:gd name="T11" fmla="*/ 947 h 968"/>
              <a:gd name="T12" fmla="*/ 134 w 2316"/>
              <a:gd name="T13" fmla="*/ 850 h 968"/>
              <a:gd name="T14" fmla="*/ 264 w 2316"/>
              <a:gd name="T15" fmla="*/ 237 h 968"/>
              <a:gd name="T16" fmla="*/ 0 60000 65536"/>
              <a:gd name="T17" fmla="*/ 0 60000 65536"/>
              <a:gd name="T18" fmla="*/ 0 60000 65536"/>
              <a:gd name="T19" fmla="*/ 0 60000 65536"/>
              <a:gd name="T20" fmla="*/ 0 60000 65536"/>
              <a:gd name="T21" fmla="*/ 0 60000 65536"/>
              <a:gd name="T22" fmla="*/ 0 60000 65536"/>
              <a:gd name="T23" fmla="*/ 0 60000 65536"/>
              <a:gd name="T24" fmla="*/ 0 w 2316"/>
              <a:gd name="T25" fmla="*/ 0 h 968"/>
              <a:gd name="T26" fmla="*/ 2316 w 2316"/>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6" h="968">
                <a:moveTo>
                  <a:pt x="264" y="237"/>
                </a:moveTo>
                <a:cubicBezTo>
                  <a:pt x="403" y="99"/>
                  <a:pt x="730" y="46"/>
                  <a:pt x="969" y="23"/>
                </a:cubicBezTo>
                <a:cubicBezTo>
                  <a:pt x="1208" y="0"/>
                  <a:pt x="1476" y="25"/>
                  <a:pt x="1699" y="98"/>
                </a:cubicBezTo>
                <a:cubicBezTo>
                  <a:pt x="1922" y="172"/>
                  <a:pt x="2316" y="342"/>
                  <a:pt x="2308" y="464"/>
                </a:cubicBezTo>
                <a:cubicBezTo>
                  <a:pt x="2300" y="586"/>
                  <a:pt x="1853" y="750"/>
                  <a:pt x="1648" y="830"/>
                </a:cubicBezTo>
                <a:cubicBezTo>
                  <a:pt x="1442" y="911"/>
                  <a:pt x="1323" y="944"/>
                  <a:pt x="1071" y="947"/>
                </a:cubicBezTo>
                <a:cubicBezTo>
                  <a:pt x="819" y="951"/>
                  <a:pt x="268" y="968"/>
                  <a:pt x="134" y="850"/>
                </a:cubicBezTo>
                <a:cubicBezTo>
                  <a:pt x="0" y="732"/>
                  <a:pt x="125" y="375"/>
                  <a:pt x="264" y="237"/>
                </a:cubicBezTo>
                <a:close/>
              </a:path>
            </a:pathLst>
          </a:custGeom>
          <a:gradFill rotWithShape="1">
            <a:gsLst>
              <a:gs pos="0">
                <a:srgbClr val="FFCC99">
                  <a:alpha val="79999"/>
                </a:srgbClr>
              </a:gs>
              <a:gs pos="100000">
                <a:schemeClr val="bg1">
                  <a:alpha val="79999"/>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 name="Rectangle 2"/>
          <p:cNvSpPr>
            <a:spLocks noChangeArrowheads="1"/>
          </p:cNvSpPr>
          <p:nvPr/>
        </p:nvSpPr>
        <p:spPr bwMode="auto">
          <a:xfrm>
            <a:off x="251520" y="627534"/>
            <a:ext cx="435648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600" dirty="0">
                <a:solidFill>
                  <a:srgbClr val="0000FF"/>
                </a:solidFill>
                <a:latin typeface="Times New Roman" pitchFamily="18" charset="0"/>
                <a:cs typeface="Times New Roman" pitchFamily="18" charset="0"/>
              </a:rPr>
              <a:t>I. LỰC </a:t>
            </a:r>
            <a:r>
              <a:rPr lang="en-US" altLang="en-US" sz="2600" dirty="0" smtClean="0">
                <a:solidFill>
                  <a:srgbClr val="0000FF"/>
                </a:solidFill>
                <a:latin typeface="Times New Roman" pitchFamily="18" charset="0"/>
                <a:cs typeface="Times New Roman" pitchFamily="18" charset="0"/>
              </a:rPr>
              <a:t>KHÔNG TIẾP </a:t>
            </a:r>
            <a:r>
              <a:rPr lang="en-US" altLang="en-US" sz="2600" dirty="0">
                <a:solidFill>
                  <a:srgbClr val="0000FF"/>
                </a:solidFill>
                <a:latin typeface="Times New Roman" pitchFamily="18" charset="0"/>
                <a:cs typeface="Times New Roman" pitchFamily="18" charset="0"/>
              </a:rPr>
              <a:t>XÚC</a:t>
            </a:r>
          </a:p>
          <a:p>
            <a:pPr>
              <a:buFontTx/>
              <a:buNone/>
            </a:pPr>
            <a:r>
              <a:rPr lang="en-US" altLang="en-US" sz="3000" dirty="0">
                <a:solidFill>
                  <a:srgbClr val="0000FF"/>
                </a:solidFill>
                <a:latin typeface="Times New Roman" pitchFamily="18" charset="0"/>
                <a:cs typeface="Times New Roman" pitchFamily="18" charset="0"/>
              </a:rPr>
              <a:t> </a:t>
            </a:r>
          </a:p>
        </p:txBody>
      </p:sp>
      <p:sp>
        <p:nvSpPr>
          <p:cNvPr id="52" name="Rectangle 51">
            <a:extLst>
              <a:ext uri="{FF2B5EF4-FFF2-40B4-BE49-F238E27FC236}">
                <a16:creationId xmlns:a16="http://schemas.microsoft.com/office/drawing/2014/main" id="{59938E9E-93A8-4A3B-90B4-AC4BCAE0415F}"/>
              </a:ext>
            </a:extLst>
          </p:cNvPr>
          <p:cNvSpPr/>
          <p:nvPr/>
        </p:nvSpPr>
        <p:spPr>
          <a:xfrm>
            <a:off x="323529" y="91243"/>
            <a:ext cx="8568951"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a:solidFill>
                  <a:prstClr val="white"/>
                </a:solidFill>
                <a:latin typeface="Times New Roman" panose="02020603050405020304" pitchFamily="18" charset="0"/>
                <a:cs typeface="Times New Roman" panose="02020603050405020304" pitchFamily="18" charset="0"/>
              </a:rPr>
              <a:t>BÀI 27: LỰC TIẾP XÚC VÀ LỰC KHÔNG TIẾP XÚC</a:t>
            </a:r>
          </a:p>
        </p:txBody>
      </p:sp>
      <p:sp>
        <p:nvSpPr>
          <p:cNvPr id="53" name="Oval 5"/>
          <p:cNvSpPr>
            <a:spLocks noChangeArrowheads="1"/>
          </p:cNvSpPr>
          <p:nvPr/>
        </p:nvSpPr>
        <p:spPr bwMode="auto">
          <a:xfrm>
            <a:off x="5161190" y="2415779"/>
            <a:ext cx="1096962" cy="548878"/>
          </a:xfrm>
          <a:prstGeom prst="ellipse">
            <a:avLst/>
          </a:prstGeom>
          <a:solidFill>
            <a:schemeClr val="accent1"/>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chemeClr val="accent1"/>
            </a:extrusionClr>
          </a:sp3d>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4" name="Oval 6"/>
          <p:cNvSpPr>
            <a:spLocks noChangeArrowheads="1"/>
          </p:cNvSpPr>
          <p:nvPr/>
        </p:nvSpPr>
        <p:spPr bwMode="auto">
          <a:xfrm>
            <a:off x="5439002" y="2465785"/>
            <a:ext cx="547688" cy="273844"/>
          </a:xfrm>
          <a:prstGeom prst="ellipse">
            <a:avLst/>
          </a:prstGeom>
          <a:solidFill>
            <a:schemeClr val="accent1"/>
          </a:solidFill>
          <a:ln w="9525">
            <a:round/>
            <a:headEnd/>
            <a:tailEnd/>
          </a:ln>
          <a:scene3d>
            <a:camera prst="legacyPerspectiveFront">
              <a:rot lat="18600000" lon="0" rev="0"/>
            </a:camera>
            <a:lightRig rig="legacyFlat2" dir="b"/>
          </a:scene3d>
          <a:sp3d extrusionH="74600" prstMaterial="legacyMatte">
            <a:bevelT w="13500" h="13500" prst="angle"/>
            <a:bevelB w="13500" h="13500" prst="angle"/>
            <a:extrusionClr>
              <a:schemeClr val="accent1"/>
            </a:extrusionClr>
          </a:sp3d>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5" name="Oval 7"/>
          <p:cNvSpPr>
            <a:spLocks noChangeArrowheads="1"/>
          </p:cNvSpPr>
          <p:nvPr/>
        </p:nvSpPr>
        <p:spPr bwMode="auto">
          <a:xfrm>
            <a:off x="5634266" y="2349104"/>
            <a:ext cx="136525" cy="69056"/>
          </a:xfrm>
          <a:prstGeom prst="ellipse">
            <a:avLst/>
          </a:prstGeom>
          <a:solidFill>
            <a:schemeClr val="accent1"/>
          </a:solidFill>
          <a:ln w="9525">
            <a:round/>
            <a:headEnd/>
            <a:tailEnd/>
          </a:ln>
          <a:scene3d>
            <a:camera prst="legacyPerspectiveFront">
              <a:rot lat="18600000" lon="0" rev="0"/>
            </a:camera>
            <a:lightRig rig="legacyFlat2" dir="b"/>
          </a:scene3d>
          <a:sp3d extrusionH="354000" prstMaterial="legacyMatte">
            <a:bevelT w="13500" h="13500" prst="angle"/>
            <a:bevelB w="13500" h="13500" prst="angle"/>
            <a:extrusionClr>
              <a:schemeClr val="accent1"/>
            </a:extrusionClr>
          </a:sp3d>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6" name="Line 8"/>
          <p:cNvSpPr>
            <a:spLocks noChangeShapeType="1"/>
          </p:cNvSpPr>
          <p:nvPr/>
        </p:nvSpPr>
        <p:spPr bwMode="auto">
          <a:xfrm>
            <a:off x="5708877" y="2181225"/>
            <a:ext cx="0" cy="2059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 name="Group 9"/>
          <p:cNvGrpSpPr>
            <a:grpSpLocks/>
          </p:cNvGrpSpPr>
          <p:nvPr/>
        </p:nvGrpSpPr>
        <p:grpSpPr bwMode="auto">
          <a:xfrm>
            <a:off x="5092928" y="1914525"/>
            <a:ext cx="1216025" cy="514350"/>
            <a:chOff x="2546" y="1899"/>
            <a:chExt cx="766" cy="432"/>
          </a:xfrm>
        </p:grpSpPr>
        <p:sp>
          <p:nvSpPr>
            <p:cNvPr id="58" name="Freeform 10"/>
            <p:cNvSpPr>
              <a:spLocks/>
            </p:cNvSpPr>
            <p:nvPr/>
          </p:nvSpPr>
          <p:spPr bwMode="auto">
            <a:xfrm>
              <a:off x="2871" y="1899"/>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FF0000"/>
            </a:solidFill>
            <a:ln w="9525">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9" name="Freeform 11"/>
            <p:cNvSpPr>
              <a:spLocks/>
            </p:cNvSpPr>
            <p:nvPr/>
          </p:nvSpPr>
          <p:spPr bwMode="auto">
            <a:xfrm flipH="1" flipV="1">
              <a:off x="2546" y="2086"/>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0000FF"/>
            </a:solidFill>
            <a:ln w="9525">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60" name="Group 12"/>
          <p:cNvGrpSpPr>
            <a:grpSpLocks/>
          </p:cNvGrpSpPr>
          <p:nvPr/>
        </p:nvGrpSpPr>
        <p:grpSpPr bwMode="auto">
          <a:xfrm>
            <a:off x="7775261" y="3613708"/>
            <a:ext cx="765176" cy="887011"/>
            <a:chOff x="3735" y="2679"/>
            <a:chExt cx="482" cy="745"/>
          </a:xfrm>
        </p:grpSpPr>
        <p:sp>
          <p:nvSpPr>
            <p:cNvPr id="61" name="Rectangle 13"/>
            <p:cNvSpPr>
              <a:spLocks noChangeArrowheads="1"/>
            </p:cNvSpPr>
            <p:nvPr/>
          </p:nvSpPr>
          <p:spPr bwMode="auto">
            <a:xfrm rot="2700000" flipV="1">
              <a:off x="3582" y="2832"/>
              <a:ext cx="461" cy="155"/>
            </a:xfrm>
            <a:prstGeom prst="rect">
              <a:avLst/>
            </a:prstGeom>
            <a:solidFill>
              <a:srgbClr val="0033CC"/>
            </a:solidFill>
            <a:ln w="9525">
              <a:miter lim="800000"/>
              <a:headEnd/>
              <a:tailEnd/>
            </a:ln>
            <a:scene3d>
              <a:camera prst="legacyPerspectiveFront">
                <a:rot lat="18600000" lon="0" rev="0"/>
              </a:camera>
              <a:lightRig rig="legacyFlat4" dir="b"/>
            </a:scene3d>
            <a:sp3d extrusionH="93650" prstMaterial="legacyMatte">
              <a:bevelT w="13500" h="13500" prst="angle"/>
              <a:bevelB w="13500" h="13500" prst="angle"/>
              <a:extrusionClr>
                <a:srgbClr val="0033CC"/>
              </a:extrusionClr>
            </a:sp3d>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2" name="Text Box 14"/>
            <p:cNvSpPr txBox="1">
              <a:spLocks noChangeArrowheads="1"/>
            </p:cNvSpPr>
            <p:nvPr/>
          </p:nvSpPr>
          <p:spPr bwMode="auto">
            <a:xfrm rot="7448725">
              <a:off x="3765" y="2879"/>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chemeClr val="bg1"/>
                  </a:solidFill>
                </a:rPr>
                <a:t>S</a:t>
              </a:r>
            </a:p>
          </p:txBody>
        </p:sp>
        <p:sp>
          <p:nvSpPr>
            <p:cNvPr id="63" name="Rectangle 15"/>
            <p:cNvSpPr>
              <a:spLocks noChangeArrowheads="1"/>
            </p:cNvSpPr>
            <p:nvPr/>
          </p:nvSpPr>
          <p:spPr bwMode="auto">
            <a:xfrm rot="2700000" flipV="1">
              <a:off x="3906" y="3113"/>
              <a:ext cx="461" cy="161"/>
            </a:xfrm>
            <a:prstGeom prst="rect">
              <a:avLst/>
            </a:prstGeom>
            <a:solidFill>
              <a:srgbClr val="FF0000"/>
            </a:solidFill>
            <a:ln w="9525">
              <a:miter lim="800000"/>
              <a:headEnd/>
              <a:tailEnd/>
            </a:ln>
            <a:scene3d>
              <a:camera prst="legacyPerspectiveFront">
                <a:rot lat="18600000" lon="0" rev="0"/>
              </a:camera>
              <a:lightRig rig="legacyFlat4" dir="b"/>
            </a:scene3d>
            <a:sp3d extrusionH="100000" prstMaterial="legacyMatte">
              <a:bevelT w="13500" h="13500" prst="angle"/>
              <a:bevelB w="13500" h="13500" prst="angle"/>
              <a:extrusionClr>
                <a:srgbClr val="FF0000"/>
              </a:extrusionClr>
            </a:sp3d>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4" name="Text Box 16"/>
            <p:cNvSpPr txBox="1">
              <a:spLocks noChangeArrowheads="1"/>
            </p:cNvSpPr>
            <p:nvPr/>
          </p:nvSpPr>
          <p:spPr bwMode="auto">
            <a:xfrm rot="7682984">
              <a:off x="4086" y="3090"/>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chemeClr val="bg1"/>
                  </a:solidFill>
                </a:rPr>
                <a:t>N</a:t>
              </a:r>
            </a:p>
          </p:txBody>
        </p:sp>
      </p:grpSp>
      <p:grpSp>
        <p:nvGrpSpPr>
          <p:cNvPr id="65" name="Group 17"/>
          <p:cNvGrpSpPr>
            <a:grpSpLocks/>
          </p:cNvGrpSpPr>
          <p:nvPr/>
        </p:nvGrpSpPr>
        <p:grpSpPr bwMode="auto">
          <a:xfrm rot="3136286" flipH="1">
            <a:off x="4521427" y="1918097"/>
            <a:ext cx="685800" cy="762000"/>
            <a:chOff x="2304" y="1440"/>
            <a:chExt cx="672" cy="576"/>
          </a:xfrm>
        </p:grpSpPr>
        <p:grpSp>
          <p:nvGrpSpPr>
            <p:cNvPr id="66" name="Group 18"/>
            <p:cNvGrpSpPr>
              <a:grpSpLocks/>
            </p:cNvGrpSpPr>
            <p:nvPr/>
          </p:nvGrpSpPr>
          <p:grpSpPr bwMode="auto">
            <a:xfrm>
              <a:off x="2352" y="1488"/>
              <a:ext cx="276" cy="148"/>
              <a:chOff x="2352" y="1488"/>
              <a:chExt cx="276" cy="148"/>
            </a:xfrm>
          </p:grpSpPr>
          <p:sp>
            <p:nvSpPr>
              <p:cNvPr id="78" name="Freeform 19"/>
              <p:cNvSpPr>
                <a:spLocks/>
              </p:cNvSpPr>
              <p:nvPr/>
            </p:nvSpPr>
            <p:spPr bwMode="auto">
              <a:xfrm rot="-487818">
                <a:off x="2406" y="1516"/>
                <a:ext cx="222" cy="120"/>
              </a:xfrm>
              <a:custGeom>
                <a:avLst/>
                <a:gdLst>
                  <a:gd name="T0" fmla="*/ 22 w 249"/>
                  <a:gd name="T1" fmla="*/ 103 h 141"/>
                  <a:gd name="T2" fmla="*/ 11 w 249"/>
                  <a:gd name="T3" fmla="*/ 116 h 141"/>
                  <a:gd name="T4" fmla="*/ 0 w 249"/>
                  <a:gd name="T5" fmla="*/ 120 h 141"/>
                  <a:gd name="T6" fmla="*/ 21 w 249"/>
                  <a:gd name="T7" fmla="*/ 136 h 141"/>
                  <a:gd name="T8" fmla="*/ 38 w 249"/>
                  <a:gd name="T9" fmla="*/ 141 h 141"/>
                  <a:gd name="T10" fmla="*/ 54 w 249"/>
                  <a:gd name="T11" fmla="*/ 139 h 141"/>
                  <a:gd name="T12" fmla="*/ 69 w 249"/>
                  <a:gd name="T13" fmla="*/ 135 h 141"/>
                  <a:gd name="T14" fmla="*/ 84 w 249"/>
                  <a:gd name="T15" fmla="*/ 126 h 141"/>
                  <a:gd name="T16" fmla="*/ 104 w 249"/>
                  <a:gd name="T17" fmla="*/ 114 h 141"/>
                  <a:gd name="T18" fmla="*/ 120 w 249"/>
                  <a:gd name="T19" fmla="*/ 114 h 141"/>
                  <a:gd name="T20" fmla="*/ 131 w 249"/>
                  <a:gd name="T21" fmla="*/ 111 h 141"/>
                  <a:gd name="T22" fmla="*/ 146 w 249"/>
                  <a:gd name="T23" fmla="*/ 102 h 141"/>
                  <a:gd name="T24" fmla="*/ 159 w 249"/>
                  <a:gd name="T25" fmla="*/ 93 h 141"/>
                  <a:gd name="T26" fmla="*/ 177 w 249"/>
                  <a:gd name="T27" fmla="*/ 87 h 141"/>
                  <a:gd name="T28" fmla="*/ 190 w 249"/>
                  <a:gd name="T29" fmla="*/ 89 h 141"/>
                  <a:gd name="T30" fmla="*/ 208 w 249"/>
                  <a:gd name="T31" fmla="*/ 92 h 141"/>
                  <a:gd name="T32" fmla="*/ 225 w 249"/>
                  <a:gd name="T33" fmla="*/ 95 h 141"/>
                  <a:gd name="T34" fmla="*/ 232 w 249"/>
                  <a:gd name="T35" fmla="*/ 118 h 141"/>
                  <a:gd name="T36" fmla="*/ 249 w 249"/>
                  <a:gd name="T37" fmla="*/ 129 h 141"/>
                  <a:gd name="T38" fmla="*/ 188 w 249"/>
                  <a:gd name="T39" fmla="*/ 0 h 141"/>
                  <a:gd name="T40" fmla="*/ 22 w 249"/>
                  <a:gd name="T41" fmla="*/ 10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9" name="Freeform 20"/>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0" name="Freeform 21"/>
              <p:cNvSpPr>
                <a:spLocks/>
              </p:cNvSpPr>
              <p:nvPr/>
            </p:nvSpPr>
            <p:spPr bwMode="auto">
              <a:xfrm rot="810451">
                <a:off x="2444" y="1586"/>
                <a:ext cx="13" cy="10"/>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67" name="Group 22"/>
            <p:cNvGrpSpPr>
              <a:grpSpLocks/>
            </p:cNvGrpSpPr>
            <p:nvPr/>
          </p:nvGrpSpPr>
          <p:grpSpPr bwMode="auto">
            <a:xfrm>
              <a:off x="2304" y="1440"/>
              <a:ext cx="672" cy="576"/>
              <a:chOff x="2304" y="1440"/>
              <a:chExt cx="672" cy="576"/>
            </a:xfrm>
          </p:grpSpPr>
          <p:sp>
            <p:nvSpPr>
              <p:cNvPr id="68" name="Freeform 23"/>
              <p:cNvSpPr>
                <a:spLocks/>
              </p:cNvSpPr>
              <p:nvPr/>
            </p:nvSpPr>
            <p:spPr bwMode="auto">
              <a:xfrm rot="-487818">
                <a:off x="2304" y="1440"/>
                <a:ext cx="575" cy="536"/>
              </a:xfrm>
              <a:custGeom>
                <a:avLst/>
                <a:gdLst>
                  <a:gd name="T0" fmla="*/ 231 w 648"/>
                  <a:gd name="T1" fmla="*/ 317 h 631"/>
                  <a:gd name="T2" fmla="*/ 189 w 648"/>
                  <a:gd name="T3" fmla="*/ 301 h 631"/>
                  <a:gd name="T4" fmla="*/ 148 w 648"/>
                  <a:gd name="T5" fmla="*/ 277 h 631"/>
                  <a:gd name="T6" fmla="*/ 100 w 648"/>
                  <a:gd name="T7" fmla="*/ 233 h 631"/>
                  <a:gd name="T8" fmla="*/ 59 w 648"/>
                  <a:gd name="T9" fmla="*/ 233 h 631"/>
                  <a:gd name="T10" fmla="*/ 76 w 648"/>
                  <a:gd name="T11" fmla="*/ 275 h 631"/>
                  <a:gd name="T12" fmla="*/ 106 w 648"/>
                  <a:gd name="T13" fmla="*/ 342 h 631"/>
                  <a:gd name="T14" fmla="*/ 159 w 648"/>
                  <a:gd name="T15" fmla="*/ 387 h 631"/>
                  <a:gd name="T16" fmla="*/ 236 w 648"/>
                  <a:gd name="T17" fmla="*/ 448 h 631"/>
                  <a:gd name="T18" fmla="*/ 295 w 648"/>
                  <a:gd name="T19" fmla="*/ 475 h 631"/>
                  <a:gd name="T20" fmla="*/ 327 w 648"/>
                  <a:gd name="T21" fmla="*/ 493 h 631"/>
                  <a:gd name="T22" fmla="*/ 365 w 648"/>
                  <a:gd name="T23" fmla="*/ 511 h 631"/>
                  <a:gd name="T24" fmla="*/ 393 w 648"/>
                  <a:gd name="T25" fmla="*/ 530 h 631"/>
                  <a:gd name="T26" fmla="*/ 431 w 648"/>
                  <a:gd name="T27" fmla="*/ 566 h 631"/>
                  <a:gd name="T28" fmla="*/ 457 w 648"/>
                  <a:gd name="T29" fmla="*/ 599 h 631"/>
                  <a:gd name="T30" fmla="*/ 490 w 648"/>
                  <a:gd name="T31" fmla="*/ 624 h 631"/>
                  <a:gd name="T32" fmla="*/ 505 w 648"/>
                  <a:gd name="T33" fmla="*/ 614 h 631"/>
                  <a:gd name="T34" fmla="*/ 523 w 648"/>
                  <a:gd name="T35" fmla="*/ 568 h 631"/>
                  <a:gd name="T36" fmla="*/ 568 w 648"/>
                  <a:gd name="T37" fmla="*/ 522 h 631"/>
                  <a:gd name="T38" fmla="*/ 611 w 648"/>
                  <a:gd name="T39" fmla="*/ 469 h 631"/>
                  <a:gd name="T40" fmla="*/ 631 w 648"/>
                  <a:gd name="T41" fmla="*/ 437 h 631"/>
                  <a:gd name="T42" fmla="*/ 610 w 648"/>
                  <a:gd name="T43" fmla="*/ 409 h 631"/>
                  <a:gd name="T44" fmla="*/ 576 w 648"/>
                  <a:gd name="T45" fmla="*/ 388 h 631"/>
                  <a:gd name="T46" fmla="*/ 557 w 648"/>
                  <a:gd name="T47" fmla="*/ 370 h 631"/>
                  <a:gd name="T48" fmla="*/ 521 w 648"/>
                  <a:gd name="T49" fmla="*/ 260 h 631"/>
                  <a:gd name="T50" fmla="*/ 491 w 648"/>
                  <a:gd name="T51" fmla="*/ 178 h 631"/>
                  <a:gd name="T52" fmla="*/ 466 w 648"/>
                  <a:gd name="T53" fmla="*/ 134 h 631"/>
                  <a:gd name="T54" fmla="*/ 450 w 648"/>
                  <a:gd name="T55" fmla="*/ 88 h 631"/>
                  <a:gd name="T56" fmla="*/ 428 w 648"/>
                  <a:gd name="T57" fmla="*/ 66 h 631"/>
                  <a:gd name="T58" fmla="*/ 390 w 648"/>
                  <a:gd name="T59" fmla="*/ 46 h 631"/>
                  <a:gd name="T60" fmla="*/ 350 w 648"/>
                  <a:gd name="T61" fmla="*/ 28 h 631"/>
                  <a:gd name="T62" fmla="*/ 298 w 648"/>
                  <a:gd name="T63" fmla="*/ 20 h 631"/>
                  <a:gd name="T64" fmla="*/ 247 w 648"/>
                  <a:gd name="T65" fmla="*/ 6 h 631"/>
                  <a:gd name="T66" fmla="*/ 208 w 648"/>
                  <a:gd name="T67" fmla="*/ 5 h 631"/>
                  <a:gd name="T68" fmla="*/ 163 w 648"/>
                  <a:gd name="T69" fmla="*/ 12 h 631"/>
                  <a:gd name="T70" fmla="*/ 133 w 648"/>
                  <a:gd name="T71" fmla="*/ 20 h 631"/>
                  <a:gd name="T72" fmla="*/ 78 w 648"/>
                  <a:gd name="T73" fmla="*/ 38 h 631"/>
                  <a:gd name="T74" fmla="*/ 33 w 648"/>
                  <a:gd name="T75" fmla="*/ 77 h 631"/>
                  <a:gd name="T76" fmla="*/ 3 w 648"/>
                  <a:gd name="T77" fmla="*/ 108 h 631"/>
                  <a:gd name="T78" fmla="*/ 7 w 648"/>
                  <a:gd name="T79" fmla="*/ 131 h 631"/>
                  <a:gd name="T80" fmla="*/ 46 w 648"/>
                  <a:gd name="T81" fmla="*/ 134 h 631"/>
                  <a:gd name="T82" fmla="*/ 76 w 648"/>
                  <a:gd name="T83" fmla="*/ 117 h 631"/>
                  <a:gd name="T84" fmla="*/ 126 w 648"/>
                  <a:gd name="T85" fmla="*/ 102 h 631"/>
                  <a:gd name="T86" fmla="*/ 180 w 648"/>
                  <a:gd name="T87" fmla="*/ 96 h 631"/>
                  <a:gd name="T88" fmla="*/ 207 w 648"/>
                  <a:gd name="T89" fmla="*/ 107 h 631"/>
                  <a:gd name="T90" fmla="*/ 240 w 648"/>
                  <a:gd name="T91" fmla="*/ 131 h 631"/>
                  <a:gd name="T92" fmla="*/ 267 w 648"/>
                  <a:gd name="T93" fmla="*/ 153 h 631"/>
                  <a:gd name="T94" fmla="*/ 283 w 648"/>
                  <a:gd name="T95" fmla="*/ 186 h 631"/>
                  <a:gd name="T96" fmla="*/ 294 w 648"/>
                  <a:gd name="T97" fmla="*/ 224 h 631"/>
                  <a:gd name="T98" fmla="*/ 293 w 648"/>
                  <a:gd name="T99" fmla="*/ 259 h 631"/>
                  <a:gd name="T100" fmla="*/ 255 w 648"/>
                  <a:gd name="T101" fmla="*/ 310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9" name="Freeform 24"/>
              <p:cNvSpPr>
                <a:spLocks/>
              </p:cNvSpPr>
              <p:nvPr/>
            </p:nvSpPr>
            <p:spPr bwMode="auto">
              <a:xfrm>
                <a:off x="2474" y="1453"/>
                <a:ext cx="103" cy="46"/>
              </a:xfrm>
              <a:custGeom>
                <a:avLst/>
                <a:gdLst>
                  <a:gd name="T0" fmla="*/ 0 w 138"/>
                  <a:gd name="T1" fmla="*/ 0 h 66"/>
                  <a:gd name="T2" fmla="*/ 66 w 138"/>
                  <a:gd name="T3" fmla="*/ 27 h 66"/>
                  <a:gd name="T4" fmla="*/ 138 w 138"/>
                  <a:gd name="T5" fmla="*/ 66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0" name="Freeform 25"/>
              <p:cNvSpPr>
                <a:spLocks/>
              </p:cNvSpPr>
              <p:nvPr/>
            </p:nvSpPr>
            <p:spPr bwMode="auto">
              <a:xfrm rot="-1242821">
                <a:off x="2365" y="1664"/>
                <a:ext cx="15" cy="48"/>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 name="Freeform 26"/>
              <p:cNvSpPr>
                <a:spLocks/>
              </p:cNvSpPr>
              <p:nvPr/>
            </p:nvSpPr>
            <p:spPr bwMode="auto">
              <a:xfrm rot="-832342">
                <a:off x="2439" y="1511"/>
                <a:ext cx="12" cy="29"/>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2" name="Freeform 27"/>
              <p:cNvSpPr>
                <a:spLocks/>
              </p:cNvSpPr>
              <p:nvPr/>
            </p:nvSpPr>
            <p:spPr bwMode="auto">
              <a:xfrm rot="-1712274">
                <a:off x="2348" y="1539"/>
                <a:ext cx="9" cy="22"/>
              </a:xfrm>
              <a:custGeom>
                <a:avLst/>
                <a:gdLst>
                  <a:gd name="T0" fmla="*/ 0 w 19"/>
                  <a:gd name="T1" fmla="*/ 0 h 43"/>
                  <a:gd name="T2" fmla="*/ 0 w 19"/>
                  <a:gd name="T3" fmla="*/ 14 h 43"/>
                  <a:gd name="T4" fmla="*/ 4 w 19"/>
                  <a:gd name="T5" fmla="*/ 28 h 43"/>
                  <a:gd name="T6" fmla="*/ 19 w 19"/>
                  <a:gd name="T7" fmla="*/ 43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73" name="Group 28"/>
              <p:cNvGrpSpPr>
                <a:grpSpLocks/>
              </p:cNvGrpSpPr>
              <p:nvPr/>
            </p:nvGrpSpPr>
            <p:grpSpPr bwMode="auto">
              <a:xfrm rot="-9224892">
                <a:off x="2734" y="1746"/>
                <a:ext cx="242" cy="270"/>
                <a:chOff x="2457" y="2549"/>
                <a:chExt cx="557" cy="547"/>
              </a:xfrm>
            </p:grpSpPr>
            <p:sp>
              <p:nvSpPr>
                <p:cNvPr id="76" name="Freeform 29"/>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7" name="Oval 30"/>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74" name="Freeform 31"/>
              <p:cNvSpPr>
                <a:spLocks/>
              </p:cNvSpPr>
              <p:nvPr/>
            </p:nvSpPr>
            <p:spPr bwMode="auto">
              <a:xfrm rot="-5887819">
                <a:off x="2437" y="1715"/>
                <a:ext cx="13" cy="9"/>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5" name="Freeform 32"/>
              <p:cNvSpPr>
                <a:spLocks/>
              </p:cNvSpPr>
              <p:nvPr/>
            </p:nvSpPr>
            <p:spPr bwMode="auto">
              <a:xfrm rot="-487818">
                <a:off x="2554" y="1461"/>
                <a:ext cx="47" cy="29"/>
              </a:xfrm>
              <a:custGeom>
                <a:avLst/>
                <a:gdLst>
                  <a:gd name="T0" fmla="*/ 0 w 53"/>
                  <a:gd name="T1" fmla="*/ 0 h 34"/>
                  <a:gd name="T2" fmla="*/ 17 w 53"/>
                  <a:gd name="T3" fmla="*/ 8 h 34"/>
                  <a:gd name="T4" fmla="*/ 53 w 53"/>
                  <a:gd name="T5" fmla="*/ 34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81" name="Group 33"/>
          <p:cNvGrpSpPr>
            <a:grpSpLocks/>
          </p:cNvGrpSpPr>
          <p:nvPr/>
        </p:nvGrpSpPr>
        <p:grpSpPr bwMode="auto">
          <a:xfrm rot="2146629">
            <a:off x="7963128" y="3912710"/>
            <a:ext cx="1019175" cy="514350"/>
            <a:chOff x="1326" y="960"/>
            <a:chExt cx="768" cy="556"/>
          </a:xfrm>
        </p:grpSpPr>
        <p:sp>
          <p:nvSpPr>
            <p:cNvPr id="82" name="Freeform 34"/>
            <p:cNvSpPr>
              <a:spLocks/>
            </p:cNvSpPr>
            <p:nvPr/>
          </p:nvSpPr>
          <p:spPr bwMode="auto">
            <a:xfrm>
              <a:off x="1326" y="1092"/>
              <a:ext cx="273" cy="272"/>
            </a:xfrm>
            <a:custGeom>
              <a:avLst/>
              <a:gdLst>
                <a:gd name="T0" fmla="*/ 192 w 273"/>
                <a:gd name="T1" fmla="*/ 105 h 272"/>
                <a:gd name="T2" fmla="*/ 32 w 273"/>
                <a:gd name="T3" fmla="*/ 272 h 272"/>
                <a:gd name="T4" fmla="*/ 0 w 273"/>
                <a:gd name="T5" fmla="*/ 262 h 272"/>
                <a:gd name="T6" fmla="*/ 16 w 273"/>
                <a:gd name="T7" fmla="*/ 234 h 272"/>
                <a:gd name="T8" fmla="*/ 72 w 273"/>
                <a:gd name="T9" fmla="*/ 165 h 272"/>
                <a:gd name="T10" fmla="*/ 78 w 273"/>
                <a:gd name="T11" fmla="*/ 157 h 272"/>
                <a:gd name="T12" fmla="*/ 91 w 273"/>
                <a:gd name="T13" fmla="*/ 127 h 272"/>
                <a:gd name="T14" fmla="*/ 103 w 273"/>
                <a:gd name="T15" fmla="*/ 106 h 272"/>
                <a:gd name="T16" fmla="*/ 115 w 273"/>
                <a:gd name="T17" fmla="*/ 88 h 272"/>
                <a:gd name="T18" fmla="*/ 122 w 273"/>
                <a:gd name="T19" fmla="*/ 72 h 272"/>
                <a:gd name="T20" fmla="*/ 140 w 273"/>
                <a:gd name="T21" fmla="*/ 64 h 272"/>
                <a:gd name="T22" fmla="*/ 156 w 273"/>
                <a:gd name="T23" fmla="*/ 57 h 272"/>
                <a:gd name="T24" fmla="*/ 174 w 273"/>
                <a:gd name="T25" fmla="*/ 47 h 272"/>
                <a:gd name="T26" fmla="*/ 197 w 273"/>
                <a:gd name="T27" fmla="*/ 34 h 272"/>
                <a:gd name="T28" fmla="*/ 212 w 273"/>
                <a:gd name="T29" fmla="*/ 21 h 272"/>
                <a:gd name="T30" fmla="*/ 230 w 273"/>
                <a:gd name="T31" fmla="*/ 12 h 272"/>
                <a:gd name="T32" fmla="*/ 273 w 273"/>
                <a:gd name="T33" fmla="*/ 0 h 272"/>
                <a:gd name="T34" fmla="*/ 272 w 273"/>
                <a:gd name="T35" fmla="*/ 22 h 272"/>
                <a:gd name="T36" fmla="*/ 269 w 273"/>
                <a:gd name="T37" fmla="*/ 48 h 272"/>
                <a:gd name="T38" fmla="*/ 192 w 273"/>
                <a:gd name="T39" fmla="*/ 105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3"/>
                <a:gd name="T61" fmla="*/ 0 h 272"/>
                <a:gd name="T62" fmla="*/ 273 w 273"/>
                <a:gd name="T63" fmla="*/ 272 h 2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3" h="272">
                  <a:moveTo>
                    <a:pt x="192" y="105"/>
                  </a:moveTo>
                  <a:lnTo>
                    <a:pt x="32" y="272"/>
                  </a:lnTo>
                  <a:lnTo>
                    <a:pt x="0" y="262"/>
                  </a:lnTo>
                  <a:lnTo>
                    <a:pt x="16" y="234"/>
                  </a:lnTo>
                  <a:lnTo>
                    <a:pt x="72" y="165"/>
                  </a:lnTo>
                  <a:lnTo>
                    <a:pt x="78" y="157"/>
                  </a:lnTo>
                  <a:lnTo>
                    <a:pt x="91" y="127"/>
                  </a:lnTo>
                  <a:lnTo>
                    <a:pt x="103" y="106"/>
                  </a:lnTo>
                  <a:lnTo>
                    <a:pt x="115" y="88"/>
                  </a:lnTo>
                  <a:lnTo>
                    <a:pt x="122" y="72"/>
                  </a:lnTo>
                  <a:lnTo>
                    <a:pt x="140" y="64"/>
                  </a:lnTo>
                  <a:lnTo>
                    <a:pt x="156" y="57"/>
                  </a:lnTo>
                  <a:lnTo>
                    <a:pt x="174" y="47"/>
                  </a:lnTo>
                  <a:lnTo>
                    <a:pt x="197" y="34"/>
                  </a:lnTo>
                  <a:lnTo>
                    <a:pt x="212" y="21"/>
                  </a:lnTo>
                  <a:lnTo>
                    <a:pt x="230" y="12"/>
                  </a:lnTo>
                  <a:lnTo>
                    <a:pt x="273" y="0"/>
                  </a:lnTo>
                  <a:lnTo>
                    <a:pt x="272" y="22"/>
                  </a:lnTo>
                  <a:lnTo>
                    <a:pt x="269" y="48"/>
                  </a:lnTo>
                  <a:lnTo>
                    <a:pt x="192" y="105"/>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3" name="Freeform 35"/>
            <p:cNvSpPr>
              <a:spLocks/>
            </p:cNvSpPr>
            <p:nvPr/>
          </p:nvSpPr>
          <p:spPr bwMode="auto">
            <a:xfrm rot="-5668726">
              <a:off x="1427" y="949"/>
              <a:ext cx="484" cy="650"/>
            </a:xfrm>
            <a:custGeom>
              <a:avLst/>
              <a:gdLst>
                <a:gd name="T0" fmla="*/ 232 w 651"/>
                <a:gd name="T1" fmla="*/ 508 h 934"/>
                <a:gd name="T2" fmla="*/ 182 w 651"/>
                <a:gd name="T3" fmla="*/ 512 h 934"/>
                <a:gd name="T4" fmla="*/ 110 w 651"/>
                <a:gd name="T5" fmla="*/ 482 h 934"/>
                <a:gd name="T6" fmla="*/ 92 w 651"/>
                <a:gd name="T7" fmla="*/ 440 h 934"/>
                <a:gd name="T8" fmla="*/ 52 w 651"/>
                <a:gd name="T9" fmla="*/ 412 h 934"/>
                <a:gd name="T10" fmla="*/ 10 w 651"/>
                <a:gd name="T11" fmla="*/ 410 h 934"/>
                <a:gd name="T12" fmla="*/ 10 w 651"/>
                <a:gd name="T13" fmla="*/ 440 h 934"/>
                <a:gd name="T14" fmla="*/ 24 w 651"/>
                <a:gd name="T15" fmla="*/ 484 h 934"/>
                <a:gd name="T16" fmla="*/ 44 w 651"/>
                <a:gd name="T17" fmla="*/ 534 h 934"/>
                <a:gd name="T18" fmla="*/ 74 w 651"/>
                <a:gd name="T19" fmla="*/ 580 h 934"/>
                <a:gd name="T20" fmla="*/ 116 w 651"/>
                <a:gd name="T21" fmla="*/ 628 h 934"/>
                <a:gd name="T22" fmla="*/ 182 w 651"/>
                <a:gd name="T23" fmla="*/ 696 h 934"/>
                <a:gd name="T24" fmla="*/ 242 w 651"/>
                <a:gd name="T25" fmla="*/ 756 h 934"/>
                <a:gd name="T26" fmla="*/ 306 w 651"/>
                <a:gd name="T27" fmla="*/ 816 h 934"/>
                <a:gd name="T28" fmla="*/ 340 w 651"/>
                <a:gd name="T29" fmla="*/ 856 h 934"/>
                <a:gd name="T30" fmla="*/ 354 w 651"/>
                <a:gd name="T31" fmla="*/ 893 h 934"/>
                <a:gd name="T32" fmla="*/ 380 w 651"/>
                <a:gd name="T33" fmla="*/ 925 h 934"/>
                <a:gd name="T34" fmla="*/ 403 w 651"/>
                <a:gd name="T35" fmla="*/ 921 h 934"/>
                <a:gd name="T36" fmla="*/ 444 w 651"/>
                <a:gd name="T37" fmla="*/ 889 h 934"/>
                <a:gd name="T38" fmla="*/ 508 w 651"/>
                <a:gd name="T39" fmla="*/ 850 h 934"/>
                <a:gd name="T40" fmla="*/ 573 w 651"/>
                <a:gd name="T41" fmla="*/ 821 h 934"/>
                <a:gd name="T42" fmla="*/ 630 w 651"/>
                <a:gd name="T43" fmla="*/ 816 h 934"/>
                <a:gd name="T44" fmla="*/ 619 w 651"/>
                <a:gd name="T45" fmla="*/ 785 h 934"/>
                <a:gd name="T46" fmla="*/ 590 w 651"/>
                <a:gd name="T47" fmla="*/ 757 h 934"/>
                <a:gd name="T48" fmla="*/ 577 w 651"/>
                <a:gd name="T49" fmla="*/ 735 h 934"/>
                <a:gd name="T50" fmla="*/ 587 w 651"/>
                <a:gd name="T51" fmla="*/ 630 h 934"/>
                <a:gd name="T52" fmla="*/ 577 w 651"/>
                <a:gd name="T53" fmla="*/ 484 h 934"/>
                <a:gd name="T54" fmla="*/ 580 w 651"/>
                <a:gd name="T55" fmla="*/ 428 h 934"/>
                <a:gd name="T56" fmla="*/ 580 w 651"/>
                <a:gd name="T57" fmla="*/ 395 h 934"/>
                <a:gd name="T58" fmla="*/ 580 w 651"/>
                <a:gd name="T59" fmla="*/ 384 h 934"/>
                <a:gd name="T60" fmla="*/ 572 w 651"/>
                <a:gd name="T61" fmla="*/ 336 h 934"/>
                <a:gd name="T62" fmla="*/ 542 w 651"/>
                <a:gd name="T63" fmla="*/ 338 h 934"/>
                <a:gd name="T64" fmla="*/ 494 w 651"/>
                <a:gd name="T65" fmla="*/ 324 h 934"/>
                <a:gd name="T66" fmla="*/ 458 w 651"/>
                <a:gd name="T67" fmla="*/ 266 h 934"/>
                <a:gd name="T68" fmla="*/ 430 w 651"/>
                <a:gd name="T69" fmla="*/ 206 h 934"/>
                <a:gd name="T70" fmla="*/ 388 w 651"/>
                <a:gd name="T71" fmla="*/ 136 h 934"/>
                <a:gd name="T72" fmla="*/ 356 w 651"/>
                <a:gd name="T73" fmla="*/ 106 h 934"/>
                <a:gd name="T74" fmla="*/ 334 w 651"/>
                <a:gd name="T75" fmla="*/ 84 h 934"/>
                <a:gd name="T76" fmla="*/ 310 w 651"/>
                <a:gd name="T77" fmla="*/ 58 h 934"/>
                <a:gd name="T78" fmla="*/ 286 w 651"/>
                <a:gd name="T79" fmla="*/ 40 h 934"/>
                <a:gd name="T80" fmla="*/ 260 w 651"/>
                <a:gd name="T81" fmla="*/ 14 h 934"/>
                <a:gd name="T82" fmla="*/ 232 w 651"/>
                <a:gd name="T83" fmla="*/ 20 h 934"/>
                <a:gd name="T84" fmla="*/ 240 w 651"/>
                <a:gd name="T85" fmla="*/ 86 h 934"/>
                <a:gd name="T86" fmla="*/ 288 w 651"/>
                <a:gd name="T87" fmla="*/ 152 h 934"/>
                <a:gd name="T88" fmla="*/ 320 w 651"/>
                <a:gd name="T89" fmla="*/ 204 h 934"/>
                <a:gd name="T90" fmla="*/ 338 w 651"/>
                <a:gd name="T91" fmla="*/ 276 h 934"/>
                <a:gd name="T92" fmla="*/ 368 w 651"/>
                <a:gd name="T93" fmla="*/ 354 h 934"/>
                <a:gd name="T94" fmla="*/ 346 w 651"/>
                <a:gd name="T95" fmla="*/ 404 h 934"/>
                <a:gd name="T96" fmla="*/ 306 w 651"/>
                <a:gd name="T97" fmla="*/ 462 h 934"/>
                <a:gd name="T98" fmla="*/ 254 w 651"/>
                <a:gd name="T99" fmla="*/ 496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4" name="Freeform 36"/>
            <p:cNvSpPr>
              <a:spLocks/>
            </p:cNvSpPr>
            <p:nvPr/>
          </p:nvSpPr>
          <p:spPr bwMode="auto">
            <a:xfrm rot="-5668726">
              <a:off x="1626" y="1078"/>
              <a:ext cx="5" cy="79"/>
            </a:xfrm>
            <a:custGeom>
              <a:avLst/>
              <a:gdLst>
                <a:gd name="T0" fmla="*/ 9 w 20"/>
                <a:gd name="T1" fmla="*/ 0 h 336"/>
                <a:gd name="T2" fmla="*/ 20 w 20"/>
                <a:gd name="T3" fmla="*/ 52 h 336"/>
                <a:gd name="T4" fmla="*/ 1 w 20"/>
                <a:gd name="T5" fmla="*/ 241 h 336"/>
                <a:gd name="T6" fmla="*/ 0 w 20"/>
                <a:gd name="T7" fmla="*/ 336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5" name="Freeform 37"/>
            <p:cNvSpPr>
              <a:spLocks/>
            </p:cNvSpPr>
            <p:nvPr/>
          </p:nvSpPr>
          <p:spPr bwMode="auto">
            <a:xfrm rot="-5668726">
              <a:off x="1660" y="1472"/>
              <a:ext cx="18" cy="39"/>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6" name="Freeform 38"/>
            <p:cNvSpPr>
              <a:spLocks/>
            </p:cNvSpPr>
            <p:nvPr/>
          </p:nvSpPr>
          <p:spPr bwMode="auto">
            <a:xfrm rot="-2506963">
              <a:off x="1478" y="1269"/>
              <a:ext cx="11" cy="23"/>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87" name="Group 39"/>
            <p:cNvGrpSpPr>
              <a:grpSpLocks/>
            </p:cNvGrpSpPr>
            <p:nvPr/>
          </p:nvGrpSpPr>
          <p:grpSpPr bwMode="auto">
            <a:xfrm rot="8522798">
              <a:off x="1878" y="960"/>
              <a:ext cx="216" cy="258"/>
              <a:chOff x="2457" y="2549"/>
              <a:chExt cx="557" cy="547"/>
            </a:xfrm>
          </p:grpSpPr>
          <p:sp>
            <p:nvSpPr>
              <p:cNvPr id="91" name="Freeform 40"/>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 name="Oval 41"/>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88" name="Freeform 42"/>
            <p:cNvSpPr>
              <a:spLocks/>
            </p:cNvSpPr>
            <p:nvPr/>
          </p:nvSpPr>
          <p:spPr bwMode="auto">
            <a:xfrm>
              <a:off x="1408" y="1151"/>
              <a:ext cx="118" cy="92"/>
            </a:xfrm>
            <a:custGeom>
              <a:avLst/>
              <a:gdLst>
                <a:gd name="T0" fmla="*/ 0 w 118"/>
                <a:gd name="T1" fmla="*/ 92 h 92"/>
                <a:gd name="T2" fmla="*/ 43 w 118"/>
                <a:gd name="T3" fmla="*/ 41 h 92"/>
                <a:gd name="T4" fmla="*/ 98 w 118"/>
                <a:gd name="T5" fmla="*/ 13 h 92"/>
                <a:gd name="T6" fmla="*/ 118 w 118"/>
                <a:gd name="T7" fmla="*/ 0 h 92"/>
                <a:gd name="T8" fmla="*/ 0 60000 65536"/>
                <a:gd name="T9" fmla="*/ 0 60000 65536"/>
                <a:gd name="T10" fmla="*/ 0 60000 65536"/>
                <a:gd name="T11" fmla="*/ 0 60000 65536"/>
                <a:gd name="T12" fmla="*/ 0 w 118"/>
                <a:gd name="T13" fmla="*/ 0 h 92"/>
                <a:gd name="T14" fmla="*/ 118 w 118"/>
                <a:gd name="T15" fmla="*/ 92 h 92"/>
              </a:gdLst>
              <a:ahLst/>
              <a:cxnLst>
                <a:cxn ang="T8">
                  <a:pos x="T0" y="T1"/>
                </a:cxn>
                <a:cxn ang="T9">
                  <a:pos x="T2" y="T3"/>
                </a:cxn>
                <a:cxn ang="T10">
                  <a:pos x="T4" y="T5"/>
                </a:cxn>
                <a:cxn ang="T11">
                  <a:pos x="T6" y="T7"/>
                </a:cxn>
              </a:cxnLst>
              <a:rect l="T12" t="T13" r="T14" b="T15"/>
              <a:pathLst>
                <a:path w="118" h="92">
                  <a:moveTo>
                    <a:pt x="0" y="92"/>
                  </a:moveTo>
                  <a:cubicBezTo>
                    <a:pt x="7" y="84"/>
                    <a:pt x="27" y="54"/>
                    <a:pt x="43" y="41"/>
                  </a:cubicBezTo>
                  <a:cubicBezTo>
                    <a:pt x="60" y="28"/>
                    <a:pt x="85" y="20"/>
                    <a:pt x="98" y="13"/>
                  </a:cubicBezTo>
                  <a:cubicBezTo>
                    <a:pt x="111" y="6"/>
                    <a:pt x="115" y="2"/>
                    <a:pt x="118" y="0"/>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9" name="Freeform 43"/>
            <p:cNvSpPr>
              <a:spLocks/>
            </p:cNvSpPr>
            <p:nvPr/>
          </p:nvSpPr>
          <p:spPr bwMode="auto">
            <a:xfrm rot="-5668726">
              <a:off x="1349" y="1332"/>
              <a:ext cx="40" cy="24"/>
            </a:xfrm>
            <a:custGeom>
              <a:avLst/>
              <a:gdLst>
                <a:gd name="T0" fmla="*/ 0 w 54"/>
                <a:gd name="T1" fmla="*/ 0 h 34"/>
                <a:gd name="T2" fmla="*/ 30 w 54"/>
                <a:gd name="T3" fmla="*/ 29 h 34"/>
                <a:gd name="T4" fmla="*/ 54 w 54"/>
                <a:gd name="T5" fmla="*/ 29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0" name="Freeform 44"/>
            <p:cNvSpPr>
              <a:spLocks/>
            </p:cNvSpPr>
            <p:nvPr/>
          </p:nvSpPr>
          <p:spPr bwMode="auto">
            <a:xfrm rot="-5668726">
              <a:off x="1324" y="1322"/>
              <a:ext cx="40" cy="24"/>
            </a:xfrm>
            <a:custGeom>
              <a:avLst/>
              <a:gdLst>
                <a:gd name="T0" fmla="*/ 0 w 54"/>
                <a:gd name="T1" fmla="*/ 0 h 34"/>
                <a:gd name="T2" fmla="*/ 30 w 54"/>
                <a:gd name="T3" fmla="*/ 29 h 34"/>
                <a:gd name="T4" fmla="*/ 54 w 54"/>
                <a:gd name="T5" fmla="*/ 29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93" name="Group 45"/>
          <p:cNvGrpSpPr>
            <a:grpSpLocks/>
          </p:cNvGrpSpPr>
          <p:nvPr/>
        </p:nvGrpSpPr>
        <p:grpSpPr bwMode="auto">
          <a:xfrm rot="285818">
            <a:off x="5092928" y="1900238"/>
            <a:ext cx="1216025" cy="514350"/>
            <a:chOff x="1708" y="3087"/>
            <a:chExt cx="766" cy="432"/>
          </a:xfrm>
        </p:grpSpPr>
        <p:sp>
          <p:nvSpPr>
            <p:cNvPr id="94" name="Freeform 46"/>
            <p:cNvSpPr>
              <a:spLocks/>
            </p:cNvSpPr>
            <p:nvPr/>
          </p:nvSpPr>
          <p:spPr bwMode="auto">
            <a:xfrm>
              <a:off x="1708" y="3087"/>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rgbClr val="0000FF"/>
            </a:solidFill>
            <a:ln w="9525">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5" name="Freeform 47"/>
            <p:cNvSpPr>
              <a:spLocks/>
            </p:cNvSpPr>
            <p:nvPr/>
          </p:nvSpPr>
          <p:spPr bwMode="auto">
            <a:xfrm flipH="1" flipV="1">
              <a:off x="2034" y="3270"/>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rgbClr val="FF0000"/>
            </a:solidFill>
            <a:ln w="9525">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96" name="Oval 48"/>
          <p:cNvSpPr>
            <a:spLocks noChangeArrowheads="1"/>
          </p:cNvSpPr>
          <p:nvPr/>
        </p:nvSpPr>
        <p:spPr bwMode="auto">
          <a:xfrm>
            <a:off x="5635853" y="2095501"/>
            <a:ext cx="136525" cy="69056"/>
          </a:xfrm>
          <a:prstGeom prst="ellipse">
            <a:avLst/>
          </a:prstGeom>
          <a:solidFill>
            <a:schemeClr val="accent1"/>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chemeClr val="accent1"/>
            </a:extrusionClr>
          </a:sp3d>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7" name="Rectangle 2"/>
          <p:cNvSpPr>
            <a:spLocks noChangeArrowheads="1"/>
          </p:cNvSpPr>
          <p:nvPr/>
        </p:nvSpPr>
        <p:spPr bwMode="auto">
          <a:xfrm>
            <a:off x="245339" y="1131590"/>
            <a:ext cx="435648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600" dirty="0" smtClean="0">
                <a:latin typeface="Times New Roman" pitchFamily="18" charset="0"/>
                <a:cs typeface="Times New Roman" pitchFamily="18" charset="0"/>
              </a:rPr>
              <a:t>* Quan sát thí nghiệm</a:t>
            </a:r>
            <a:endParaRPr lang="en-US" altLang="en-US" sz="2600" dirty="0">
              <a:latin typeface="Times New Roman" pitchFamily="18" charset="0"/>
              <a:cs typeface="Times New Roman" pitchFamily="18" charset="0"/>
            </a:endParaRPr>
          </a:p>
          <a:p>
            <a:pPr>
              <a:buFontTx/>
              <a:buNone/>
            </a:pPr>
            <a:r>
              <a:rPr lang="en-US" altLang="en-US" sz="3000" dirty="0">
                <a:solidFill>
                  <a:srgbClr val="0000FF"/>
                </a:solidFill>
                <a:latin typeface="Times New Roman" pitchFamily="18" charset="0"/>
                <a:cs typeface="Times New Roman" pitchFamily="18" charset="0"/>
              </a:rPr>
              <a:t> </a:t>
            </a:r>
          </a:p>
        </p:txBody>
      </p:sp>
      <p:sp>
        <p:nvSpPr>
          <p:cNvPr id="106" name="Text Box 9"/>
          <p:cNvSpPr txBox="1">
            <a:spLocks noChangeArrowheads="1"/>
          </p:cNvSpPr>
          <p:nvPr/>
        </p:nvSpPr>
        <p:spPr bwMode="auto">
          <a:xfrm>
            <a:off x="10344" y="1265567"/>
            <a:ext cx="529208" cy="86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5000" dirty="0">
                <a:solidFill>
                  <a:srgbClr val="FF3300"/>
                </a:solidFill>
                <a:sym typeface="Wingdings" panose="05000000000000000000" pitchFamily="2" charset="2"/>
              </a:rPr>
              <a:t></a:t>
            </a:r>
            <a:endParaRPr lang="en-US" altLang="en-US" sz="5000" dirty="0">
              <a:solidFill>
                <a:srgbClr val="FF3300"/>
              </a:solidFill>
            </a:endParaRPr>
          </a:p>
        </p:txBody>
      </p:sp>
      <p:sp>
        <p:nvSpPr>
          <p:cNvPr id="107" name="Rectangle 2"/>
          <p:cNvSpPr>
            <a:spLocks noChangeArrowheads="1"/>
          </p:cNvSpPr>
          <p:nvPr/>
        </p:nvSpPr>
        <p:spPr bwMode="auto">
          <a:xfrm>
            <a:off x="431540" y="1563638"/>
            <a:ext cx="435648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200" dirty="0" smtClean="0">
                <a:solidFill>
                  <a:srgbClr val="FF0000"/>
                </a:solidFill>
                <a:latin typeface="Times New Roman" pitchFamily="18" charset="0"/>
                <a:cs typeface="Times New Roman" pitchFamily="18" charset="0"/>
              </a:rPr>
              <a:t>- Nam châm có hai cực. Một cực là cực bắc, cực còn lại là cực nam </a:t>
            </a:r>
            <a:endParaRPr lang="en-US" altLang="en-US" sz="2200" dirty="0">
              <a:solidFill>
                <a:srgbClr val="FF0000"/>
              </a:solidFill>
              <a:latin typeface="Times New Roman" pitchFamily="18" charset="0"/>
              <a:cs typeface="Times New Roman" pitchFamily="18" charset="0"/>
            </a:endParaRPr>
          </a:p>
        </p:txBody>
      </p:sp>
      <p:sp>
        <p:nvSpPr>
          <p:cNvPr id="108" name="Rectangle 2"/>
          <p:cNvSpPr>
            <a:spLocks noChangeArrowheads="1"/>
          </p:cNvSpPr>
          <p:nvPr/>
        </p:nvSpPr>
        <p:spPr bwMode="auto">
          <a:xfrm>
            <a:off x="151892" y="2427734"/>
            <a:ext cx="435648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200" dirty="0" smtClean="0">
                <a:latin typeface="Times New Roman" pitchFamily="18" charset="0"/>
                <a:cs typeface="Times New Roman" pitchFamily="18" charset="0"/>
              </a:rPr>
              <a:t>?  Khi đưa cực bắc của nam châm này lại gần cực nam của nam châm kia thì các em thấy hiện tượng gì</a:t>
            </a:r>
            <a:endParaRPr lang="en-US" altLang="en-US" sz="2200" dirty="0">
              <a:latin typeface="Times New Roman" pitchFamily="18" charset="0"/>
              <a:cs typeface="Times New Roman" pitchFamily="18" charset="0"/>
            </a:endParaRPr>
          </a:p>
        </p:txBody>
      </p:sp>
      <p:sp>
        <p:nvSpPr>
          <p:cNvPr id="109" name="Text Box 7"/>
          <p:cNvSpPr txBox="1">
            <a:spLocks noChangeArrowheads="1"/>
          </p:cNvSpPr>
          <p:nvPr/>
        </p:nvSpPr>
        <p:spPr bwMode="auto">
          <a:xfrm>
            <a:off x="179512" y="3579862"/>
            <a:ext cx="7200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200" dirty="0" smtClean="0">
                <a:solidFill>
                  <a:srgbClr val="FF0000"/>
                </a:solidFill>
                <a:latin typeface="Times New Roman" pitchFamily="18" charset="0"/>
                <a:cs typeface="Times New Roman" pitchFamily="18" charset="0"/>
              </a:rPr>
              <a:t>- Chúng </a:t>
            </a:r>
            <a:r>
              <a:rPr lang="en-US" altLang="en-US" sz="2200" dirty="0">
                <a:solidFill>
                  <a:srgbClr val="FF0000"/>
                </a:solidFill>
                <a:latin typeface="Times New Roman" pitchFamily="18" charset="0"/>
                <a:cs typeface="Times New Roman" pitchFamily="18" charset="0"/>
              </a:rPr>
              <a:t>hút nhau mặc dù nam châm không </a:t>
            </a:r>
            <a:r>
              <a:rPr lang="en-US" altLang="en-US" sz="2200" dirty="0" smtClean="0">
                <a:solidFill>
                  <a:srgbClr val="FF0000"/>
                </a:solidFill>
                <a:latin typeface="Times New Roman" pitchFamily="18" charset="0"/>
                <a:cs typeface="Times New Roman" pitchFamily="18" charset="0"/>
              </a:rPr>
              <a:t>chạm vào nhau</a:t>
            </a:r>
            <a:endParaRPr lang="en-US" altLang="en-US" sz="2200" b="1" u="sng" dirty="0">
              <a:solidFill>
                <a:srgbClr val="CC0000"/>
              </a:solidFill>
              <a:latin typeface="Calibri"/>
              <a:cs typeface="Arial" charset="0"/>
            </a:endParaRPr>
          </a:p>
        </p:txBody>
      </p:sp>
      <p:sp>
        <p:nvSpPr>
          <p:cNvPr id="110" name="Text Box 7"/>
          <p:cNvSpPr txBox="1">
            <a:spLocks noChangeArrowheads="1"/>
          </p:cNvSpPr>
          <p:nvPr/>
        </p:nvSpPr>
        <p:spPr bwMode="auto">
          <a:xfrm>
            <a:off x="299730" y="4089105"/>
            <a:ext cx="664853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3400" b="1" dirty="0" smtClean="0">
                <a:solidFill>
                  <a:prstClr val="black"/>
                </a:solidFill>
                <a:latin typeface="Times New Roman"/>
              </a:rPr>
              <a:t>?</a:t>
            </a:r>
            <a:r>
              <a:rPr lang="en-US" altLang="en-US" sz="2200" dirty="0" smtClean="0">
                <a:solidFill>
                  <a:prstClr val="black"/>
                </a:solidFill>
                <a:latin typeface="Times New Roman"/>
              </a:rPr>
              <a:t> Hãy nêu các ví dụ về lực không tiếp xúc  mà em biết</a:t>
            </a:r>
            <a:endParaRPr lang="en-US" altLang="en-US" sz="2200" b="1" u="sng" dirty="0">
              <a:solidFill>
                <a:srgbClr val="CC0000"/>
              </a:solidFill>
              <a:latin typeface="Calibri"/>
              <a:cs typeface="Arial" charset="0"/>
            </a:endParaRPr>
          </a:p>
        </p:txBody>
      </p:sp>
    </p:spTree>
    <p:extLst>
      <p:ext uri="{BB962C8B-B14F-4D97-AF65-F5344CB8AC3E}">
        <p14:creationId xmlns:p14="http://schemas.microsoft.com/office/powerpoint/2010/main" val="261098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3.33333E-6 4.44444E-6 C -0.0033 -0.00811 -0.01736 -0.03172 -0.01944 -0.04815 C -0.02152 -0.06459 -0.01389 -0.08774 -0.0125 -0.09815 " pathEditMode="relative" rAng="0" ptsTypes="aaa">
                                      <p:cBhvr>
                                        <p:cTn id="12" dur="500" fill="hold"/>
                                        <p:tgtEl>
                                          <p:spTgt spid="65"/>
                                        </p:tgtEl>
                                        <p:attrNameLst>
                                          <p:attrName>ppt_x</p:attrName>
                                          <p:attrName>ppt_y</p:attrName>
                                        </p:attrNameLst>
                                      </p:cBhvr>
                                      <p:rCtr x="-1076" y="-4907"/>
                                    </p:animMotion>
                                  </p:childTnLst>
                                </p:cTn>
                              </p:par>
                              <p:par>
                                <p:cTn id="13" presetID="8" presetClass="emph" presetSubtype="0" fill="hold" nodeType="withEffect">
                                  <p:stCondLst>
                                    <p:cond delay="0"/>
                                  </p:stCondLst>
                                  <p:childTnLst>
                                    <p:animRot by="900000">
                                      <p:cBhvr>
                                        <p:cTn id="14" dur="200" fill="hold"/>
                                        <p:tgtEl>
                                          <p:spTgt spid="57"/>
                                        </p:tgtEl>
                                        <p:attrNameLst>
                                          <p:attrName>r</p:attrName>
                                        </p:attrNameLst>
                                      </p:cBhvr>
                                    </p:animRot>
                                  </p:childTnLst>
                                </p:cTn>
                              </p:par>
                            </p:childTnLst>
                          </p:cTn>
                        </p:par>
                        <p:par>
                          <p:cTn id="15" fill="hold">
                            <p:stCondLst>
                              <p:cond delay="500"/>
                            </p:stCondLst>
                            <p:childTnLst>
                              <p:par>
                                <p:cTn id="16" presetID="8" presetClass="emph" presetSubtype="0" repeatCount="3000" autoRev="1" fill="hold" nodeType="afterEffect">
                                  <p:stCondLst>
                                    <p:cond delay="0"/>
                                  </p:stCondLst>
                                  <p:childTnLst>
                                    <p:animRot by="-1800000">
                                      <p:cBhvr>
                                        <p:cTn id="17" dur="200" fill="hold"/>
                                        <p:tgtEl>
                                          <p:spTgt spid="57"/>
                                        </p:tgtEl>
                                        <p:attrNameLst>
                                          <p:attrName>r</p:attrName>
                                        </p:attrNameLst>
                                      </p:cBhvr>
                                    </p:animRot>
                                  </p:childTnLst>
                                </p:cTn>
                              </p:par>
                            </p:childTnLst>
                          </p:cTn>
                        </p:par>
                        <p:par>
                          <p:cTn id="18" fill="hold">
                            <p:stCondLst>
                              <p:cond delay="1700"/>
                            </p:stCondLst>
                            <p:childTnLst>
                              <p:par>
                                <p:cTn id="19" presetID="8" presetClass="emph" presetSubtype="0" fill="hold" nodeType="afterEffect">
                                  <p:stCondLst>
                                    <p:cond delay="0"/>
                                  </p:stCondLst>
                                  <p:childTnLst>
                                    <p:animRot by="-900000">
                                      <p:cBhvr>
                                        <p:cTn id="20" dur="200" fill="hold"/>
                                        <p:tgtEl>
                                          <p:spTgt spid="57"/>
                                        </p:tgtEl>
                                        <p:attrNameLst>
                                          <p:attrName>r</p:attrName>
                                        </p:attrNameLst>
                                      </p:cBhvr>
                                    </p:animRot>
                                  </p:childTnLst>
                                </p:cTn>
                              </p:par>
                              <p:par>
                                <p:cTn id="21" presetID="2" presetClass="exit" presetSubtype="8" fill="hold" nodeType="withEffect">
                                  <p:stCondLst>
                                    <p:cond delay="0"/>
                                  </p:stCondLst>
                                  <p:childTnLst>
                                    <p:anim calcmode="lin" valueType="num">
                                      <p:cBhvr additive="base">
                                        <p:cTn id="22" dur="500"/>
                                        <p:tgtEl>
                                          <p:spTgt spid="65"/>
                                        </p:tgtEl>
                                        <p:attrNameLst>
                                          <p:attrName>ppt_x</p:attrName>
                                        </p:attrNameLst>
                                      </p:cBhvr>
                                      <p:tavLst>
                                        <p:tav tm="0">
                                          <p:val>
                                            <p:strVal val="ppt_x"/>
                                          </p:val>
                                        </p:tav>
                                        <p:tav tm="100000">
                                          <p:val>
                                            <p:strVal val="0-ppt_w/2"/>
                                          </p:val>
                                        </p:tav>
                                      </p:tavLst>
                                    </p:anim>
                                    <p:anim calcmode="lin" valueType="num">
                                      <p:cBhvr additive="base">
                                        <p:cTn id="23" dur="500"/>
                                        <p:tgtEl>
                                          <p:spTgt spid="65"/>
                                        </p:tgtEl>
                                        <p:attrNameLst>
                                          <p:attrName>ppt_y</p:attrName>
                                        </p:attrNameLst>
                                      </p:cBhvr>
                                      <p:tavLst>
                                        <p:tav tm="0">
                                          <p:val>
                                            <p:strVal val="ppt_y"/>
                                          </p:val>
                                        </p:tav>
                                        <p:tav tm="100000">
                                          <p:val>
                                            <p:strVal val="ppt_y"/>
                                          </p:val>
                                        </p:tav>
                                      </p:tavLst>
                                    </p:anim>
                                    <p:set>
                                      <p:cBhvr>
                                        <p:cTn id="24" dur="1" fill="hold">
                                          <p:stCondLst>
                                            <p:cond delay="499"/>
                                          </p:stCondLst>
                                        </p:cTn>
                                        <p:tgtEl>
                                          <p:spTgt spid="6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additive="base">
                                        <p:cTn id="29" dur="500" fill="hold"/>
                                        <p:tgtEl>
                                          <p:spTgt spid="81"/>
                                        </p:tgtEl>
                                        <p:attrNameLst>
                                          <p:attrName>ppt_x</p:attrName>
                                        </p:attrNameLst>
                                      </p:cBhvr>
                                      <p:tavLst>
                                        <p:tav tm="0">
                                          <p:val>
                                            <p:strVal val="#ppt_x"/>
                                          </p:val>
                                        </p:tav>
                                        <p:tav tm="100000">
                                          <p:val>
                                            <p:strVal val="#ppt_x"/>
                                          </p:val>
                                        </p:tav>
                                      </p:tavLst>
                                    </p:anim>
                                    <p:anim calcmode="lin" valueType="num">
                                      <p:cBhvr additive="base">
                                        <p:cTn id="3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 0.0 C -0.00382 -0.04259 -0.00746 -0.08519 -0.02187 -0.12153 C -0.03628 -0.15787 -0.06111 -0.18797 -0.08593 -0.21806 " pathEditMode="relative" ptsTypes="aaA">
                                      <p:cBhvr>
                                        <p:cTn id="34" dur="2000" fill="hold"/>
                                        <p:tgtEl>
                                          <p:spTgt spid="81"/>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0 0.0 C -0.00382 -0.04259 -0.00746 -0.08519 -0.02187 -0.12153 C -0.03628 -0.15787 -0.06111 -0.18797 -0.08593 -0.21806 " pathEditMode="relative" ptsTypes="aaA">
                                      <p:cBhvr>
                                        <p:cTn id="36" dur="2000" fill="hold"/>
                                        <p:tgtEl>
                                          <p:spTgt spid="60"/>
                                        </p:tgtEl>
                                        <p:attrNameLst>
                                          <p:attrName>ppt_x</p:attrName>
                                          <p:attrName>ppt_y</p:attrName>
                                        </p:attrNameLst>
                                      </p:cBhvr>
                                    </p:animMotion>
                                  </p:childTnLst>
                                </p:cTn>
                              </p:par>
                            </p:childTnLst>
                          </p:cTn>
                        </p:par>
                        <p:par>
                          <p:cTn id="37" fill="hold">
                            <p:stCondLst>
                              <p:cond delay="2000"/>
                            </p:stCondLst>
                            <p:childTnLst>
                              <p:par>
                                <p:cTn id="38" presetID="8" presetClass="emph" presetSubtype="0" fill="hold" nodeType="afterEffect">
                                  <p:stCondLst>
                                    <p:cond delay="0"/>
                                  </p:stCondLst>
                                  <p:childTnLst>
                                    <p:animRot by="3540000">
                                      <p:cBhvr>
                                        <p:cTn id="39" dur="1000" fill="hold"/>
                                        <p:tgtEl>
                                          <p:spTgt spid="57"/>
                                        </p:tgtEl>
                                        <p:attrNameLst>
                                          <p:attrName>r</p:attrName>
                                        </p:attrNameLst>
                                      </p:cBhvr>
                                    </p:animRot>
                                  </p:childTnLst>
                                </p:cTn>
                              </p:par>
                            </p:childTnLst>
                          </p:cTn>
                        </p:par>
                        <p:par>
                          <p:cTn id="40" fill="hold">
                            <p:stCondLst>
                              <p:cond delay="3000"/>
                            </p:stCondLst>
                            <p:childTnLst>
                              <p:par>
                                <p:cTn id="41" presetID="1" presetClass="entr" presetSubtype="0"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08368 -0.21968 C -0.06371 -0.18403 -0.04357 -0.14838 -0.02951 -0.11227 C -0.01545 -0.07616 -0.00729 -0.03958 0.00104 -0.00301 " pathEditMode="relative" rAng="0" ptsTypes="aaA">
                                      <p:cBhvr>
                                        <p:cTn id="48" dur="2000" fill="hold"/>
                                        <p:tgtEl>
                                          <p:spTgt spid="81"/>
                                        </p:tgtEl>
                                        <p:attrNameLst>
                                          <p:attrName>ppt_x</p:attrName>
                                          <p:attrName>ppt_y</p:attrName>
                                        </p:attrNameLst>
                                      </p:cBhvr>
                                      <p:rCtr x="4236" y="10833"/>
                                    </p:animMotion>
                                  </p:childTnLst>
                                </p:cTn>
                              </p:par>
                              <p:par>
                                <p:cTn id="49" presetID="0" presetClass="path" presetSubtype="0" accel="50000" decel="50000" fill="hold" nodeType="withEffect">
                                  <p:stCondLst>
                                    <p:cond delay="0"/>
                                  </p:stCondLst>
                                  <p:childTnLst>
                                    <p:animMotion origin="layout" path="M -0.08368 -0.21968 C -0.06372 -0.18403 -0.04357 -0.14838 -0.02951 -0.11227 C -0.01545 -0.07616 -0.00729 -0.03959 0.00105 -0.00301 " pathEditMode="relative" rAng="0" ptsTypes="aaA">
                                      <p:cBhvr>
                                        <p:cTn id="50" dur="2000" fill="hold"/>
                                        <p:tgtEl>
                                          <p:spTgt spid="60"/>
                                        </p:tgtEl>
                                        <p:attrNameLst>
                                          <p:attrName>ppt_x</p:attrName>
                                          <p:attrName>ppt_y</p:attrName>
                                        </p:attrNameLst>
                                      </p:cBhvr>
                                      <p:rCtr x="4236" y="10833"/>
                                    </p:animMotion>
                                  </p:childTnLst>
                                </p:cTn>
                              </p:par>
                              <p:par>
                                <p:cTn id="51" presetID="1" presetClass="exit" presetSubtype="0" fill="hold" nodeType="withEffect">
                                  <p:stCondLst>
                                    <p:cond delay="0"/>
                                  </p:stCondLst>
                                  <p:childTnLst>
                                    <p:set>
                                      <p:cBhvr>
                                        <p:cTn id="52" dur="1" fill="hold">
                                          <p:stCondLst>
                                            <p:cond delay="0"/>
                                          </p:stCondLst>
                                        </p:cTn>
                                        <p:tgtEl>
                                          <p:spTgt spid="93"/>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8" presetClass="emph" presetSubtype="0" fill="hold" nodeType="withEffect">
                                  <p:stCondLst>
                                    <p:cond delay="0"/>
                                  </p:stCondLst>
                                  <p:childTnLst>
                                    <p:animRot by="-3540000">
                                      <p:cBhvr>
                                        <p:cTn id="56" dur="2000" fill="hold"/>
                                        <p:tgtEl>
                                          <p:spTgt spid="57"/>
                                        </p:tgtEl>
                                        <p:attrNameLst>
                                          <p:attrName>r</p:attrName>
                                        </p:attrNameLst>
                                      </p:cBhvr>
                                    </p:animRot>
                                  </p:childTnLst>
                                </p:cTn>
                              </p:par>
                            </p:childTnLst>
                          </p:cTn>
                        </p:par>
                        <p:par>
                          <p:cTn id="57" fill="hold">
                            <p:stCondLst>
                              <p:cond delay="2000"/>
                            </p:stCondLst>
                            <p:childTnLst>
                              <p:par>
                                <p:cTn id="58" presetID="2" presetClass="exit" presetSubtype="4" fill="hold" nodeType="afterEffect">
                                  <p:stCondLst>
                                    <p:cond delay="0"/>
                                  </p:stCondLst>
                                  <p:childTnLst>
                                    <p:anim calcmode="lin" valueType="num">
                                      <p:cBhvr additive="base">
                                        <p:cTn id="59" dur="500"/>
                                        <p:tgtEl>
                                          <p:spTgt spid="81"/>
                                        </p:tgtEl>
                                        <p:attrNameLst>
                                          <p:attrName>ppt_x</p:attrName>
                                        </p:attrNameLst>
                                      </p:cBhvr>
                                      <p:tavLst>
                                        <p:tav tm="0">
                                          <p:val>
                                            <p:strVal val="ppt_x"/>
                                          </p:val>
                                        </p:tav>
                                        <p:tav tm="100000">
                                          <p:val>
                                            <p:strVal val="ppt_x"/>
                                          </p:val>
                                        </p:tav>
                                      </p:tavLst>
                                    </p:anim>
                                    <p:anim calcmode="lin" valueType="num">
                                      <p:cBhvr additive="base">
                                        <p:cTn id="60" dur="500"/>
                                        <p:tgtEl>
                                          <p:spTgt spid="81"/>
                                        </p:tgtEl>
                                        <p:attrNameLst>
                                          <p:attrName>ppt_y</p:attrName>
                                        </p:attrNameLst>
                                      </p:cBhvr>
                                      <p:tavLst>
                                        <p:tav tm="0">
                                          <p:val>
                                            <p:strVal val="ppt_y"/>
                                          </p:val>
                                        </p:tav>
                                        <p:tav tm="100000">
                                          <p:val>
                                            <p:strVal val="1+ppt_h/2"/>
                                          </p:val>
                                        </p:tav>
                                      </p:tavLst>
                                    </p:anim>
                                    <p:set>
                                      <p:cBhvr>
                                        <p:cTn id="61" dur="1" fill="hold">
                                          <p:stCondLst>
                                            <p:cond delay="499"/>
                                          </p:stCondLst>
                                        </p:cTn>
                                        <p:tgtEl>
                                          <p:spTgt spid="8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fade">
                                      <p:cBhvr>
                                        <p:cTn id="66" dur="1000"/>
                                        <p:tgtEl>
                                          <p:spTgt spid="106"/>
                                        </p:tgtEl>
                                      </p:cBhvr>
                                    </p:animEffect>
                                    <p:anim calcmode="lin" valueType="num">
                                      <p:cBhvr>
                                        <p:cTn id="67" dur="1000" fill="hold"/>
                                        <p:tgtEl>
                                          <p:spTgt spid="106"/>
                                        </p:tgtEl>
                                        <p:attrNameLst>
                                          <p:attrName>ppt_x</p:attrName>
                                        </p:attrNameLst>
                                      </p:cBhvr>
                                      <p:tavLst>
                                        <p:tav tm="0">
                                          <p:val>
                                            <p:strVal val="#ppt_x"/>
                                          </p:val>
                                        </p:tav>
                                        <p:tav tm="100000">
                                          <p:val>
                                            <p:strVal val="#ppt_x"/>
                                          </p:val>
                                        </p:tav>
                                      </p:tavLst>
                                    </p:anim>
                                    <p:anim calcmode="lin" valueType="num">
                                      <p:cBhvr>
                                        <p:cTn id="68"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barn(inVertical)">
                                      <p:cBhvr>
                                        <p:cTn id="73" dur="500"/>
                                        <p:tgtEl>
                                          <p:spTgt spid="10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08"/>
                                        </p:tgtEl>
                                        <p:attrNameLst>
                                          <p:attrName>style.visibility</p:attrName>
                                        </p:attrNameLst>
                                      </p:cBhvr>
                                      <p:to>
                                        <p:strVal val="visible"/>
                                      </p:to>
                                    </p:set>
                                    <p:animEffect transition="in" filter="barn(inVertical)">
                                      <p:cBhvr>
                                        <p:cTn id="78" dur="500"/>
                                        <p:tgtEl>
                                          <p:spTgt spid="108"/>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09"/>
                                        </p:tgtEl>
                                        <p:attrNameLst>
                                          <p:attrName>style.visibility</p:attrName>
                                        </p:attrNameLst>
                                      </p:cBhvr>
                                      <p:to>
                                        <p:strVal val="visible"/>
                                      </p:to>
                                    </p:set>
                                    <p:animEffect transition="in" filter="fade">
                                      <p:cBhvr>
                                        <p:cTn id="83" dur="1000"/>
                                        <p:tgtEl>
                                          <p:spTgt spid="109"/>
                                        </p:tgtEl>
                                      </p:cBhvr>
                                    </p:animEffect>
                                    <p:anim calcmode="lin" valueType="num">
                                      <p:cBhvr>
                                        <p:cTn id="84" dur="1000" fill="hold"/>
                                        <p:tgtEl>
                                          <p:spTgt spid="109"/>
                                        </p:tgtEl>
                                        <p:attrNameLst>
                                          <p:attrName>ppt_x</p:attrName>
                                        </p:attrNameLst>
                                      </p:cBhvr>
                                      <p:tavLst>
                                        <p:tav tm="0">
                                          <p:val>
                                            <p:strVal val="#ppt_x"/>
                                          </p:val>
                                        </p:tav>
                                        <p:tav tm="100000">
                                          <p:val>
                                            <p:strVal val="#ppt_x"/>
                                          </p:val>
                                        </p:tav>
                                      </p:tavLst>
                                    </p:anim>
                                    <p:anim calcmode="lin" valueType="num">
                                      <p:cBhvr>
                                        <p:cTn id="85"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1000"/>
                                        <p:tgtEl>
                                          <p:spTgt spid="110"/>
                                        </p:tgtEl>
                                      </p:cBhvr>
                                    </p:animEffect>
                                    <p:anim calcmode="lin" valueType="num">
                                      <p:cBhvr>
                                        <p:cTn id="91" dur="1000" fill="hold"/>
                                        <p:tgtEl>
                                          <p:spTgt spid="110"/>
                                        </p:tgtEl>
                                        <p:attrNameLst>
                                          <p:attrName>ppt_x</p:attrName>
                                        </p:attrNameLst>
                                      </p:cBhvr>
                                      <p:tavLst>
                                        <p:tav tm="0">
                                          <p:val>
                                            <p:strVal val="#ppt_x"/>
                                          </p:val>
                                        </p:tav>
                                        <p:tav tm="100000">
                                          <p:val>
                                            <p:strVal val="#ppt_x"/>
                                          </p:val>
                                        </p:tav>
                                      </p:tavLst>
                                    </p:anim>
                                    <p:anim calcmode="lin" valueType="num">
                                      <p:cBhvr>
                                        <p:cTn id="92"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938E9E-93A8-4A3B-90B4-AC4BCAE0415F}"/>
              </a:ext>
            </a:extLst>
          </p:cNvPr>
          <p:cNvSpPr/>
          <p:nvPr/>
        </p:nvSpPr>
        <p:spPr>
          <a:xfrm>
            <a:off x="323529" y="91243"/>
            <a:ext cx="8568951"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a:solidFill>
                  <a:prstClr val="white"/>
                </a:solidFill>
                <a:latin typeface="Times New Roman" panose="02020603050405020304" pitchFamily="18" charset="0"/>
                <a:cs typeface="Times New Roman" panose="02020603050405020304" pitchFamily="18" charset="0"/>
              </a:rPr>
              <a:t>BÀI 27: LỰC TIẾP XÚC VÀ LỰC KHÔNG TIẾP XÚC</a:t>
            </a:r>
          </a:p>
        </p:txBody>
      </p:sp>
      <p:sp>
        <p:nvSpPr>
          <p:cNvPr id="14" name="MH_Other_1"/>
          <p:cNvSpPr>
            <a:spLocks noChangeShapeType="1"/>
          </p:cNvSpPr>
          <p:nvPr>
            <p:custDataLst>
              <p:tags r:id="rId1"/>
            </p:custDataLst>
          </p:nvPr>
        </p:nvSpPr>
        <p:spPr bwMode="auto">
          <a:xfrm flipV="1">
            <a:off x="1979712" y="1641541"/>
            <a:ext cx="720080" cy="809566"/>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a:spLocks noChangeShapeType="1"/>
          </p:cNvSpPr>
          <p:nvPr>
            <p:custDataLst>
              <p:tags r:id="rId2"/>
            </p:custDataLst>
          </p:nvPr>
        </p:nvSpPr>
        <p:spPr bwMode="auto">
          <a:xfrm>
            <a:off x="1979712" y="2609462"/>
            <a:ext cx="720080" cy="488700"/>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SubTitle_1"/>
          <p:cNvSpPr>
            <a:spLocks noChangeArrowheads="1"/>
          </p:cNvSpPr>
          <p:nvPr>
            <p:custDataLst>
              <p:tags r:id="rId3"/>
            </p:custDataLst>
          </p:nvPr>
        </p:nvSpPr>
        <p:spPr bwMode="gray">
          <a:xfrm>
            <a:off x="2627784" y="987574"/>
            <a:ext cx="6393254" cy="860959"/>
          </a:xfrm>
          <a:prstGeom prst="roundRect">
            <a:avLst>
              <a:gd name="adj" fmla="val 50000"/>
            </a:avLst>
          </a:prstGeom>
          <a:solidFill>
            <a:schemeClr val="accent2"/>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a:buNone/>
            </a:pPr>
            <a:r>
              <a:rPr lang="en-US" altLang="zh-CN" sz="2400" u="sng" dirty="0" smtClean="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Lực tiếp xúc </a:t>
            </a:r>
            <a:r>
              <a:rPr lang="en-US" altLang="zh-CN" sz="24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xuất hiện khi vật gây ra lực có sự tiếp xúc với vật chịu tác dụng của lực  </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 name="MH_SubTitle_3"/>
          <p:cNvSpPr>
            <a:spLocks noChangeArrowheads="1"/>
          </p:cNvSpPr>
          <p:nvPr>
            <p:custDataLst>
              <p:tags r:id="rId4"/>
            </p:custDataLst>
          </p:nvPr>
        </p:nvSpPr>
        <p:spPr bwMode="gray">
          <a:xfrm>
            <a:off x="2699792" y="2544454"/>
            <a:ext cx="6300192" cy="1107416"/>
          </a:xfrm>
          <a:prstGeom prst="roundRect">
            <a:avLst>
              <a:gd name="adj" fmla="val 50000"/>
            </a:avLst>
          </a:prstGeom>
          <a:solidFill>
            <a:schemeClr val="accent4"/>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a:buNone/>
            </a:pPr>
            <a:r>
              <a:rPr lang="en-US" altLang="zh-CN" sz="2400" u="sng" dirty="0" smtClean="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Lực không tiếp xúc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xuất hiện khi vật gây ra lực </a:t>
            </a:r>
            <a:r>
              <a:rPr lang="en-US" altLang="zh-CN" sz="24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không có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tiếp xúc với vật chịu tác dụng của lực  </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Other_5"/>
          <p:cNvSpPr>
            <a:spLocks noChangeArrowheads="1"/>
          </p:cNvSpPr>
          <p:nvPr>
            <p:custDataLst>
              <p:tags r:id="rId5"/>
            </p:custDataLst>
          </p:nvPr>
        </p:nvSpPr>
        <p:spPr bwMode="gray">
          <a:xfrm>
            <a:off x="179512" y="1641542"/>
            <a:ext cx="1853016" cy="1853690"/>
          </a:xfrm>
          <a:prstGeom prst="ellipse">
            <a:avLst/>
          </a:prstGeom>
          <a:solidFill>
            <a:schemeClr val="accent3">
              <a:lumMod val="75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eaLnBrk="1" hangingPunct="1">
              <a:spcBef>
                <a:spcPct val="0"/>
              </a:spcBef>
              <a:buNone/>
              <a:defRPr/>
            </a:pPr>
            <a:endParaRPr lang="zh-TW" altLang="en-US" sz="1800" b="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Title_1"/>
          <p:cNvSpPr/>
          <p:nvPr>
            <p:custDataLst>
              <p:tags r:id="rId6"/>
            </p:custDataLst>
          </p:nvPr>
        </p:nvSpPr>
        <p:spPr>
          <a:xfrm>
            <a:off x="395536" y="1848533"/>
            <a:ext cx="1440377" cy="1440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TW" sz="33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LỰC</a:t>
            </a:r>
            <a:endParaRPr lang="zh-TW" altLang="en-US" sz="33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72910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accel="4000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500" fill="hold"/>
                                        <p:tgtEl>
                                          <p:spTgt spid="18"/>
                                        </p:tgtEl>
                                        <p:attrNameLst>
                                          <p:attrName>ppt_x</p:attrName>
                                        </p:attrNameLst>
                                      </p:cBhvr>
                                      <p:tavLst>
                                        <p:tav tm="0">
                                          <p:val>
                                            <p:strVal val="1+#ppt_w/2"/>
                                          </p:val>
                                        </p:tav>
                                        <p:tav tm="100000">
                                          <p:val>
                                            <p:strVal val="#ppt_x"/>
                                          </p:val>
                                        </p:tav>
                                      </p:tavLst>
                                    </p:anim>
                                    <p:anim calcmode="lin" valueType="num">
                                      <p:cBhvr additive="base">
                                        <p:cTn id="27"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accel="4000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1500" fill="hold"/>
                                        <p:tgtEl>
                                          <p:spTgt spid="20"/>
                                        </p:tgtEl>
                                        <p:attrNameLst>
                                          <p:attrName>ppt_x</p:attrName>
                                        </p:attrNameLst>
                                      </p:cBhvr>
                                      <p:tavLst>
                                        <p:tav tm="0">
                                          <p:val>
                                            <p:strVal val="1+#ppt_w/2"/>
                                          </p:val>
                                        </p:tav>
                                        <p:tav tm="100000">
                                          <p:val>
                                            <p:strVal val="#ppt_x"/>
                                          </p:val>
                                        </p:tav>
                                      </p:tavLst>
                                    </p:anim>
                                    <p:anim calcmode="lin" valueType="num">
                                      <p:cBhvr additive="base">
                                        <p:cTn id="38" dur="1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51520" y="627534"/>
            <a:ext cx="446449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latin typeface="Times New Roman" pitchFamily="18" charset="0"/>
                <a:cs typeface="Times New Roman" pitchFamily="18" charset="0"/>
              </a:rPr>
              <a:t>Bài 1: trong hình bên hình nào biểu thị lực tiếp xúc, hình nào biểu thị lực không tiếp xúc ?</a:t>
            </a:r>
            <a:endParaRPr lang="en-US" altLang="en-US" sz="2400" dirty="0">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59938E9E-93A8-4A3B-90B4-AC4BCAE0415F}"/>
              </a:ext>
            </a:extLst>
          </p:cNvPr>
          <p:cNvSpPr/>
          <p:nvPr/>
        </p:nvSpPr>
        <p:spPr>
          <a:xfrm>
            <a:off x="2843808" y="91243"/>
            <a:ext cx="3240360"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smtClean="0">
                <a:solidFill>
                  <a:prstClr val="white"/>
                </a:solidFill>
                <a:latin typeface="Times New Roman" panose="02020603050405020304" pitchFamily="18" charset="0"/>
                <a:cs typeface="Times New Roman" panose="02020603050405020304" pitchFamily="18" charset="0"/>
              </a:rPr>
              <a:t>LUYỆN TẬP</a:t>
            </a:r>
            <a:endParaRPr lang="en-US" sz="2800" dirty="0">
              <a:solidFill>
                <a:prstClr val="white"/>
              </a:solidFill>
              <a:latin typeface="Times New Roman" panose="02020603050405020304" pitchFamily="18" charset="0"/>
              <a:cs typeface="Times New Roman" panose="02020603050405020304" pitchFamily="18" charset="0"/>
            </a:endParaRPr>
          </a:p>
        </p:txBody>
      </p:sp>
      <p:pic>
        <p:nvPicPr>
          <p:cNvPr id="10" name="Picture 9" descr="https://tech12h.com/sites/default/files/styles/inbody400/public/screenshot_56_29.png?itok=dnhL_3IZ"/>
          <p:cNvPicPr/>
          <p:nvPr/>
        </p:nvPicPr>
        <p:blipFill>
          <a:blip r:embed="rId2">
            <a:extLst>
              <a:ext uri="{28A0092B-C50C-407E-A947-70E740481C1C}">
                <a14:useLocalDpi xmlns:a14="http://schemas.microsoft.com/office/drawing/2010/main" val="0"/>
              </a:ext>
            </a:extLst>
          </a:blip>
          <a:srcRect/>
          <a:stretch>
            <a:fillRect/>
          </a:stretch>
        </p:blipFill>
        <p:spPr bwMode="auto">
          <a:xfrm>
            <a:off x="4625786" y="1059582"/>
            <a:ext cx="4410710" cy="3618865"/>
          </a:xfrm>
          <a:prstGeom prst="rect">
            <a:avLst/>
          </a:prstGeom>
          <a:noFill/>
          <a:ln>
            <a:noFill/>
          </a:ln>
        </p:spPr>
      </p:pic>
      <p:sp>
        <p:nvSpPr>
          <p:cNvPr id="11" name="Rectangle 2"/>
          <p:cNvSpPr>
            <a:spLocks noChangeArrowheads="1"/>
          </p:cNvSpPr>
          <p:nvPr/>
        </p:nvSpPr>
        <p:spPr bwMode="auto">
          <a:xfrm>
            <a:off x="216272" y="1923678"/>
            <a:ext cx="446449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olidFill>
                  <a:srgbClr val="0000FF"/>
                </a:solidFill>
                <a:latin typeface="Times New Roman" pitchFamily="18" charset="0"/>
                <a:cs typeface="Times New Roman" pitchFamily="18" charset="0"/>
              </a:rPr>
              <a:t>- Lực tiếp xúc: hình c và hình d</a:t>
            </a:r>
            <a:endParaRPr lang="en-US" altLang="en-US" sz="2400" dirty="0">
              <a:solidFill>
                <a:srgbClr val="0000FF"/>
              </a:solidFill>
              <a:latin typeface="Times New Roman" pitchFamily="18" charset="0"/>
              <a:cs typeface="Times New Roman" pitchFamily="18" charset="0"/>
            </a:endParaRPr>
          </a:p>
        </p:txBody>
      </p:sp>
      <p:sp>
        <p:nvSpPr>
          <p:cNvPr id="12" name="Rectangle 2"/>
          <p:cNvSpPr>
            <a:spLocks noChangeArrowheads="1"/>
          </p:cNvSpPr>
          <p:nvPr/>
        </p:nvSpPr>
        <p:spPr bwMode="auto">
          <a:xfrm>
            <a:off x="192975" y="3291830"/>
            <a:ext cx="44644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olidFill>
                  <a:srgbClr val="0000FF"/>
                </a:solidFill>
                <a:latin typeface="Times New Roman" pitchFamily="18" charset="0"/>
                <a:cs typeface="Times New Roman" pitchFamily="18" charset="0"/>
              </a:rPr>
              <a:t>- Lực không tiếp xúc: hình a và hình b</a:t>
            </a:r>
            <a:endParaRPr lang="en-US" altLang="en-US"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1858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938E9E-93A8-4A3B-90B4-AC4BCAE0415F}"/>
              </a:ext>
            </a:extLst>
          </p:cNvPr>
          <p:cNvSpPr/>
          <p:nvPr/>
        </p:nvSpPr>
        <p:spPr>
          <a:xfrm>
            <a:off x="2843808" y="91243"/>
            <a:ext cx="3240360"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smtClean="0">
                <a:solidFill>
                  <a:prstClr val="white"/>
                </a:solidFill>
                <a:latin typeface="Times New Roman" panose="02020603050405020304" pitchFamily="18" charset="0"/>
                <a:cs typeface="Times New Roman" panose="02020603050405020304" pitchFamily="18" charset="0"/>
              </a:rPr>
              <a:t>LUYỆN TẬP</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251520" y="627534"/>
            <a:ext cx="54726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latin typeface="Times New Roman" pitchFamily="18" charset="0"/>
                <a:cs typeface="Times New Roman" pitchFamily="18" charset="0"/>
              </a:rPr>
              <a:t>Bài 2: Lực nào sau đây là lực tiếp xúc</a:t>
            </a:r>
          </a:p>
          <a:p>
            <a:pPr>
              <a:buFontTx/>
              <a:buNone/>
            </a:pPr>
            <a:endParaRPr lang="en-US" altLang="en-US" sz="2400" dirty="0">
              <a:latin typeface="Times New Roman" pitchFamily="18" charset="0"/>
              <a:cs typeface="Times New Roman" pitchFamily="18" charset="0"/>
            </a:endParaRPr>
          </a:p>
        </p:txBody>
      </p:sp>
      <p:sp>
        <p:nvSpPr>
          <p:cNvPr id="6" name="Rectangle 2"/>
          <p:cNvSpPr>
            <a:spLocks noChangeArrowheads="1"/>
          </p:cNvSpPr>
          <p:nvPr/>
        </p:nvSpPr>
        <p:spPr bwMode="auto">
          <a:xfrm>
            <a:off x="286026" y="1059582"/>
            <a:ext cx="788637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14300" indent="-457200">
              <a:buFontTx/>
              <a:buAutoNum type="alphaUcPeriod"/>
            </a:pPr>
            <a:r>
              <a:rPr lang="en-US" altLang="en-US" sz="2400" dirty="0" smtClean="0">
                <a:latin typeface="Times New Roman" pitchFamily="18" charset="0"/>
                <a:cs typeface="Times New Roman" pitchFamily="18" charset="0"/>
              </a:rPr>
              <a:t> Lực hút của hai nam châm</a:t>
            </a:r>
          </a:p>
          <a:p>
            <a:pPr marL="114300" indent="-457200">
              <a:buFontTx/>
              <a:buAutoNum type="alphaUcPeriod"/>
            </a:pPr>
            <a:r>
              <a:rPr lang="en-US" altLang="en-US" sz="2400" dirty="0" smtClean="0">
                <a:latin typeface="Times New Roman" pitchFamily="18" charset="0"/>
                <a:cs typeface="Times New Roman" pitchFamily="18" charset="0"/>
              </a:rPr>
              <a:t> Trọng lực của viên gạch rơi tự do từ trên cao xuống đất</a:t>
            </a:r>
          </a:p>
          <a:p>
            <a:pPr marL="114300" indent="-457200">
              <a:buFontTx/>
              <a:buAutoNum type="alphaUcPeriod"/>
            </a:pPr>
            <a:r>
              <a:rPr lang="en-US" altLang="en-US" sz="2400" dirty="0" smtClean="0">
                <a:latin typeface="Times New Roman" pitchFamily="18" charset="0"/>
                <a:cs typeface="Times New Roman" pitchFamily="18" charset="0"/>
              </a:rPr>
              <a:t>Lực sút của chân lên quả bóng</a:t>
            </a:r>
          </a:p>
          <a:p>
            <a:pPr marL="114300" indent="-457200">
              <a:buFontTx/>
              <a:buAutoNum type="alphaUcPeriod"/>
            </a:pPr>
            <a:r>
              <a:rPr lang="en-US" altLang="en-US" sz="2400" dirty="0" smtClean="0">
                <a:latin typeface="Times New Roman" pitchFamily="18" charset="0"/>
                <a:cs typeface="Times New Roman" pitchFamily="18" charset="0"/>
              </a:rPr>
              <a:t>Lực của nước chảy từ téc nước xuống</a:t>
            </a:r>
          </a:p>
          <a:p>
            <a:pPr marL="114300" indent="-457200">
              <a:buFontTx/>
              <a:buAutoNum type="alphaUcPeriod"/>
            </a:pPr>
            <a:endParaRPr lang="en-US" altLang="en-US" sz="2400" dirty="0" smtClean="0">
              <a:latin typeface="Times New Roman" pitchFamily="18" charset="0"/>
              <a:cs typeface="Times New Roman" pitchFamily="18" charset="0"/>
            </a:endParaRPr>
          </a:p>
          <a:p>
            <a:pPr>
              <a:buFontTx/>
              <a:buNone/>
            </a:pPr>
            <a:endParaRPr lang="en-US" altLang="en-US" sz="2400" dirty="0">
              <a:latin typeface="Times New Roman" pitchFamily="18" charset="0"/>
              <a:cs typeface="Times New Roman" pitchFamily="18" charset="0"/>
            </a:endParaRPr>
          </a:p>
        </p:txBody>
      </p:sp>
      <p:sp>
        <p:nvSpPr>
          <p:cNvPr id="12" name="Oval 11"/>
          <p:cNvSpPr>
            <a:spLocks noChangeArrowheads="1"/>
          </p:cNvSpPr>
          <p:nvPr/>
        </p:nvSpPr>
        <p:spPr bwMode="auto">
          <a:xfrm>
            <a:off x="213771" y="1935668"/>
            <a:ext cx="540000" cy="5400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b="0" kern="0">
              <a:solidFill>
                <a:sysClr val="windowText" lastClr="000000"/>
              </a:solidFill>
              <a:latin typeface="Comic Sans MS" pitchFamily="66" charset="0"/>
            </a:endParaRPr>
          </a:p>
        </p:txBody>
      </p:sp>
      <p:sp>
        <p:nvSpPr>
          <p:cNvPr id="13" name="Rectangle 2"/>
          <p:cNvSpPr>
            <a:spLocks noChangeArrowheads="1"/>
          </p:cNvSpPr>
          <p:nvPr/>
        </p:nvSpPr>
        <p:spPr bwMode="auto">
          <a:xfrm>
            <a:off x="179512" y="2787774"/>
            <a:ext cx="641442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latin typeface="Times New Roman" pitchFamily="18" charset="0"/>
                <a:cs typeface="Times New Roman" pitchFamily="18" charset="0"/>
              </a:rPr>
              <a:t>Bài 3: Lực nào sau đây là lực không tiếp xúc</a:t>
            </a:r>
          </a:p>
          <a:p>
            <a:pPr>
              <a:buFontTx/>
              <a:buNone/>
            </a:pPr>
            <a:endParaRPr lang="en-US" altLang="en-US" sz="2400" dirty="0">
              <a:latin typeface="Times New Roman" pitchFamily="18" charset="0"/>
              <a:cs typeface="Times New Roman" pitchFamily="18" charset="0"/>
            </a:endParaRPr>
          </a:p>
        </p:txBody>
      </p:sp>
      <p:sp>
        <p:nvSpPr>
          <p:cNvPr id="14" name="Rectangle 2"/>
          <p:cNvSpPr>
            <a:spLocks noChangeArrowheads="1"/>
          </p:cNvSpPr>
          <p:nvPr/>
        </p:nvSpPr>
        <p:spPr bwMode="auto">
          <a:xfrm>
            <a:off x="202287" y="3219822"/>
            <a:ext cx="788637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14300" indent="-457200">
              <a:buFontTx/>
              <a:buAutoNum type="alphaUcPeriod"/>
            </a:pPr>
            <a:r>
              <a:rPr lang="en-US" altLang="en-US" sz="2400" dirty="0" smtClean="0">
                <a:latin typeface="Times New Roman" pitchFamily="18" charset="0"/>
                <a:cs typeface="Times New Roman" pitchFamily="18" charset="0"/>
              </a:rPr>
              <a:t> Lực của búa tác dụng vào đinh</a:t>
            </a:r>
          </a:p>
          <a:p>
            <a:pPr marL="114300" indent="-457200">
              <a:buFontTx/>
              <a:buAutoNum type="alphaUcPeriod"/>
            </a:pPr>
            <a:r>
              <a:rPr lang="en-US" altLang="en-US" sz="2400" dirty="0" smtClean="0">
                <a:latin typeface="Times New Roman" pitchFamily="18" charset="0"/>
                <a:cs typeface="Times New Roman" pitchFamily="18" charset="0"/>
              </a:rPr>
              <a:t> Lực đẩy của hai nam châm</a:t>
            </a:r>
          </a:p>
          <a:p>
            <a:pPr marL="114300" indent="-457200">
              <a:buFontTx/>
              <a:buAutoNum type="alphaUcPeriod"/>
            </a:pPr>
            <a:r>
              <a:rPr lang="en-US" altLang="en-US" sz="2400" dirty="0" smtClean="0">
                <a:latin typeface="Times New Roman" pitchFamily="18" charset="0"/>
                <a:cs typeface="Times New Roman" pitchFamily="18" charset="0"/>
              </a:rPr>
              <a:t> Lực đẩy của tay ta khi mở cửa</a:t>
            </a:r>
          </a:p>
          <a:p>
            <a:pPr marL="114300" indent="-457200">
              <a:buFontTx/>
              <a:buAutoNum type="alphaUcPeriod"/>
            </a:pPr>
            <a:r>
              <a:rPr lang="en-US" altLang="en-US" sz="2400" dirty="0" smtClean="0">
                <a:latin typeface="Times New Roman" pitchFamily="18" charset="0"/>
                <a:cs typeface="Times New Roman" pitchFamily="18" charset="0"/>
              </a:rPr>
              <a:t> Lực đá của chân lên quả cầu</a:t>
            </a:r>
          </a:p>
          <a:p>
            <a:pPr indent="0">
              <a:buNone/>
            </a:pPr>
            <a:endParaRPr lang="en-US" altLang="en-US" sz="2400" dirty="0">
              <a:latin typeface="Times New Roman" pitchFamily="18" charset="0"/>
              <a:cs typeface="Times New Roman" pitchFamily="18" charset="0"/>
            </a:endParaRPr>
          </a:p>
        </p:txBody>
      </p:sp>
      <p:sp>
        <p:nvSpPr>
          <p:cNvPr id="15" name="Oval 14"/>
          <p:cNvSpPr>
            <a:spLocks noChangeArrowheads="1"/>
          </p:cNvSpPr>
          <p:nvPr/>
        </p:nvSpPr>
        <p:spPr bwMode="auto">
          <a:xfrm>
            <a:off x="162102" y="3615926"/>
            <a:ext cx="540000" cy="5400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b="0" kern="0">
              <a:solidFill>
                <a:sysClr val="windowText" lastClr="000000"/>
              </a:solidFill>
              <a:latin typeface="Comic Sans MS" pitchFamily="66" charset="0"/>
            </a:endParaRPr>
          </a:p>
        </p:txBody>
      </p:sp>
    </p:spTree>
    <p:extLst>
      <p:ext uri="{BB962C8B-B14F-4D97-AF65-F5344CB8AC3E}">
        <p14:creationId xmlns:p14="http://schemas.microsoft.com/office/powerpoint/2010/main" val="181136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2" grpId="0" animBg="1"/>
      <p:bldP spid="13" grpId="0"/>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938E9E-93A8-4A3B-90B4-AC4BCAE0415F}"/>
              </a:ext>
            </a:extLst>
          </p:cNvPr>
          <p:cNvSpPr/>
          <p:nvPr/>
        </p:nvSpPr>
        <p:spPr>
          <a:xfrm>
            <a:off x="2843808" y="91243"/>
            <a:ext cx="3240360"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a:solidFill>
                  <a:prstClr val="white"/>
                </a:solidFill>
                <a:latin typeface="Times New Roman" panose="02020603050405020304" pitchFamily="18" charset="0"/>
                <a:cs typeface="Times New Roman" panose="02020603050405020304" pitchFamily="18" charset="0"/>
              </a:rPr>
              <a:t>LUYỆN TẬP</a:t>
            </a:r>
          </a:p>
        </p:txBody>
      </p:sp>
      <p:sp>
        <p:nvSpPr>
          <p:cNvPr id="5" name="Rectangle 2"/>
          <p:cNvSpPr>
            <a:spLocks noChangeArrowheads="1"/>
          </p:cNvSpPr>
          <p:nvPr/>
        </p:nvSpPr>
        <p:spPr bwMode="auto">
          <a:xfrm>
            <a:off x="251520" y="627534"/>
            <a:ext cx="547260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olidFill>
                  <a:prstClr val="black"/>
                </a:solidFill>
                <a:latin typeface="Times New Roman" pitchFamily="18" charset="0"/>
                <a:cs typeface="Times New Roman" pitchFamily="18" charset="0"/>
              </a:rPr>
              <a:t>Bài 2: Lực nào sau đây là lực tiếp xúc</a:t>
            </a:r>
          </a:p>
          <a:p>
            <a:pPr>
              <a:buFontTx/>
              <a:buNone/>
            </a:pPr>
            <a:endParaRPr lang="en-US" altLang="en-US" sz="2400" dirty="0">
              <a:solidFill>
                <a:prstClr val="black"/>
              </a:solidFill>
              <a:latin typeface="Times New Roman" pitchFamily="18" charset="0"/>
              <a:cs typeface="Times New Roman" pitchFamily="18" charset="0"/>
            </a:endParaRPr>
          </a:p>
        </p:txBody>
      </p:sp>
      <p:sp>
        <p:nvSpPr>
          <p:cNvPr id="6" name="Rectangle 2"/>
          <p:cNvSpPr>
            <a:spLocks noChangeArrowheads="1"/>
          </p:cNvSpPr>
          <p:nvPr/>
        </p:nvSpPr>
        <p:spPr bwMode="auto">
          <a:xfrm>
            <a:off x="286026" y="1059582"/>
            <a:ext cx="831842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14300" indent="-457200">
              <a:buFontTx/>
              <a:buAutoNum type="alphaUcPeriod"/>
            </a:pPr>
            <a:r>
              <a:rPr lang="en-US" altLang="en-US" sz="2400" dirty="0">
                <a:solidFill>
                  <a:prstClr val="black"/>
                </a:solidFill>
                <a:latin typeface="Times New Roman" pitchFamily="18" charset="0"/>
                <a:cs typeface="Times New Roman" pitchFamily="18" charset="0"/>
              </a:rPr>
              <a:t> Lực </a:t>
            </a:r>
            <a:r>
              <a:rPr lang="en-US" altLang="en-US" sz="2400" dirty="0" smtClean="0">
                <a:solidFill>
                  <a:prstClr val="black"/>
                </a:solidFill>
                <a:latin typeface="Times New Roman" pitchFamily="18" charset="0"/>
                <a:cs typeface="Times New Roman" pitchFamily="18" charset="0"/>
              </a:rPr>
              <a:t>của trái đất tác dụng lên bóng đèn treo trên trần nhà</a:t>
            </a:r>
            <a:endParaRPr lang="en-US" altLang="en-US" sz="2400" dirty="0">
              <a:solidFill>
                <a:prstClr val="black"/>
              </a:solidFill>
              <a:latin typeface="Times New Roman" pitchFamily="18" charset="0"/>
              <a:cs typeface="Times New Roman" pitchFamily="18" charset="0"/>
            </a:endParaRPr>
          </a:p>
          <a:p>
            <a:pPr marL="114300" indent="-457200">
              <a:buFontTx/>
              <a:buAutoNum type="alphaUcPeriod"/>
            </a:pPr>
            <a:r>
              <a:rPr lang="en-US" altLang="en-US" sz="2400" dirty="0">
                <a:solidFill>
                  <a:prstClr val="black"/>
                </a:solidFill>
                <a:latin typeface="Times New Roman" pitchFamily="18" charset="0"/>
                <a:cs typeface="Times New Roman" pitchFamily="18" charset="0"/>
              </a:rPr>
              <a:t> </a:t>
            </a:r>
            <a:r>
              <a:rPr lang="en-US" altLang="en-US" sz="2400" dirty="0" smtClean="0">
                <a:solidFill>
                  <a:prstClr val="black"/>
                </a:solidFill>
                <a:latin typeface="Times New Roman" pitchFamily="18" charset="0"/>
                <a:cs typeface="Times New Roman" pitchFamily="18" charset="0"/>
              </a:rPr>
              <a:t>Lực của quả cân tác dụng lên lò xo khi treo quả cân vào lò xo </a:t>
            </a:r>
            <a:endParaRPr lang="en-US" altLang="en-US" sz="2400" dirty="0">
              <a:solidFill>
                <a:prstClr val="black"/>
              </a:solidFill>
              <a:latin typeface="Times New Roman" pitchFamily="18" charset="0"/>
              <a:cs typeface="Times New Roman" pitchFamily="18" charset="0"/>
            </a:endParaRPr>
          </a:p>
          <a:p>
            <a:pPr marL="114300" indent="-457200">
              <a:buFontTx/>
              <a:buAutoNum type="alphaUcPeriod"/>
            </a:pPr>
            <a:r>
              <a:rPr lang="en-US" altLang="en-US" sz="2400" dirty="0">
                <a:solidFill>
                  <a:prstClr val="black"/>
                </a:solidFill>
                <a:latin typeface="Times New Roman" pitchFamily="18" charset="0"/>
                <a:cs typeface="Times New Roman" pitchFamily="18" charset="0"/>
              </a:rPr>
              <a:t>Lực </a:t>
            </a:r>
            <a:r>
              <a:rPr lang="en-US" altLang="en-US" sz="2400" dirty="0" smtClean="0">
                <a:solidFill>
                  <a:prstClr val="black"/>
                </a:solidFill>
                <a:latin typeface="Times New Roman" pitchFamily="18" charset="0"/>
                <a:cs typeface="Times New Roman" pitchFamily="18" charset="0"/>
              </a:rPr>
              <a:t>của nam châm hút thanh sắt đặt cạnh nó một đoạn</a:t>
            </a:r>
            <a:endParaRPr lang="en-US" altLang="en-US" sz="2400" dirty="0">
              <a:solidFill>
                <a:prstClr val="black"/>
              </a:solidFill>
              <a:latin typeface="Times New Roman" pitchFamily="18" charset="0"/>
              <a:cs typeface="Times New Roman" pitchFamily="18" charset="0"/>
            </a:endParaRPr>
          </a:p>
          <a:p>
            <a:pPr marL="114300" indent="-457200">
              <a:buFontTx/>
              <a:buAutoNum type="alphaUcPeriod"/>
            </a:pPr>
            <a:r>
              <a:rPr lang="en-US" altLang="en-US" sz="2400" dirty="0">
                <a:solidFill>
                  <a:prstClr val="black"/>
                </a:solidFill>
                <a:latin typeface="Times New Roman" pitchFamily="18" charset="0"/>
                <a:cs typeface="Times New Roman" pitchFamily="18" charset="0"/>
              </a:rPr>
              <a:t>Lực </a:t>
            </a:r>
            <a:r>
              <a:rPr lang="en-US" altLang="en-US" sz="2400" dirty="0" smtClean="0">
                <a:solidFill>
                  <a:prstClr val="black"/>
                </a:solidFill>
                <a:latin typeface="Times New Roman" pitchFamily="18" charset="0"/>
                <a:cs typeface="Times New Roman" pitchFamily="18" charset="0"/>
              </a:rPr>
              <a:t>giữa trái đất và mặt trăng</a:t>
            </a:r>
            <a:endParaRPr lang="en-US" altLang="en-US" sz="2400" dirty="0">
              <a:solidFill>
                <a:prstClr val="black"/>
              </a:solidFill>
              <a:latin typeface="Times New Roman" pitchFamily="18" charset="0"/>
              <a:cs typeface="Times New Roman" pitchFamily="18" charset="0"/>
            </a:endParaRPr>
          </a:p>
          <a:p>
            <a:pPr>
              <a:buFontTx/>
              <a:buNone/>
            </a:pPr>
            <a:endParaRPr lang="en-US" altLang="en-US" sz="2400" dirty="0">
              <a:solidFill>
                <a:prstClr val="black"/>
              </a:solidFill>
              <a:latin typeface="Times New Roman" pitchFamily="18" charset="0"/>
              <a:cs typeface="Times New Roman" pitchFamily="18" charset="0"/>
            </a:endParaRPr>
          </a:p>
        </p:txBody>
      </p:sp>
      <p:sp>
        <p:nvSpPr>
          <p:cNvPr id="12" name="Oval 11"/>
          <p:cNvSpPr>
            <a:spLocks noChangeArrowheads="1"/>
          </p:cNvSpPr>
          <p:nvPr/>
        </p:nvSpPr>
        <p:spPr bwMode="auto">
          <a:xfrm>
            <a:off x="213771" y="1474593"/>
            <a:ext cx="540000" cy="5400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ysClr val="windowText" lastClr="000000"/>
              </a:solidFill>
              <a:latin typeface="Comic Sans MS" pitchFamily="66" charset="0"/>
            </a:endParaRPr>
          </a:p>
        </p:txBody>
      </p:sp>
      <p:sp>
        <p:nvSpPr>
          <p:cNvPr id="13" name="Rectangle 2"/>
          <p:cNvSpPr>
            <a:spLocks noChangeArrowheads="1"/>
          </p:cNvSpPr>
          <p:nvPr/>
        </p:nvSpPr>
        <p:spPr bwMode="auto">
          <a:xfrm>
            <a:off x="179512" y="2787774"/>
            <a:ext cx="641442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olidFill>
                  <a:prstClr val="black"/>
                </a:solidFill>
                <a:latin typeface="Times New Roman" pitchFamily="18" charset="0"/>
                <a:cs typeface="Times New Roman" pitchFamily="18" charset="0"/>
              </a:rPr>
              <a:t>Bài 3: Lực nào sau đây là lực không tiếp xúc</a:t>
            </a:r>
          </a:p>
          <a:p>
            <a:pPr>
              <a:buFontTx/>
              <a:buNone/>
            </a:pPr>
            <a:endParaRPr lang="en-US" altLang="en-US" sz="2400" dirty="0">
              <a:solidFill>
                <a:prstClr val="black"/>
              </a:solidFill>
              <a:latin typeface="Times New Roman" pitchFamily="18" charset="0"/>
              <a:cs typeface="Times New Roman" pitchFamily="18" charset="0"/>
            </a:endParaRPr>
          </a:p>
        </p:txBody>
      </p:sp>
      <p:sp>
        <p:nvSpPr>
          <p:cNvPr id="14" name="Rectangle 2"/>
          <p:cNvSpPr>
            <a:spLocks noChangeArrowheads="1"/>
          </p:cNvSpPr>
          <p:nvPr/>
        </p:nvSpPr>
        <p:spPr bwMode="auto">
          <a:xfrm>
            <a:off x="202287" y="3219822"/>
            <a:ext cx="788637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14300" indent="-457200">
              <a:buFontTx/>
              <a:buAutoNum type="alphaUcPeriod"/>
            </a:pPr>
            <a:r>
              <a:rPr lang="en-US" altLang="en-US" sz="2400" dirty="0">
                <a:solidFill>
                  <a:prstClr val="black"/>
                </a:solidFill>
                <a:latin typeface="Times New Roman" pitchFamily="18" charset="0"/>
                <a:cs typeface="Times New Roman" pitchFamily="18" charset="0"/>
              </a:rPr>
              <a:t> Lực </a:t>
            </a:r>
            <a:r>
              <a:rPr lang="en-US" altLang="en-US" sz="2400" dirty="0" smtClean="0">
                <a:solidFill>
                  <a:prstClr val="black"/>
                </a:solidFill>
                <a:latin typeface="Times New Roman" pitchFamily="18" charset="0"/>
                <a:cs typeface="Times New Roman" pitchFamily="18" charset="0"/>
              </a:rPr>
              <a:t>của bạn Linh tác dụng lên khi kéo cửa</a:t>
            </a:r>
            <a:endParaRPr lang="en-US" altLang="en-US" sz="2400" dirty="0">
              <a:solidFill>
                <a:prstClr val="black"/>
              </a:solidFill>
              <a:latin typeface="Times New Roman" pitchFamily="18" charset="0"/>
              <a:cs typeface="Times New Roman" pitchFamily="18" charset="0"/>
            </a:endParaRPr>
          </a:p>
          <a:p>
            <a:pPr marL="114300" indent="-457200">
              <a:buFontTx/>
              <a:buAutoNum type="alphaUcPeriod"/>
            </a:pPr>
            <a:r>
              <a:rPr lang="en-US" altLang="en-US" sz="2400" dirty="0">
                <a:solidFill>
                  <a:prstClr val="black"/>
                </a:solidFill>
                <a:latin typeface="Times New Roman" pitchFamily="18" charset="0"/>
                <a:cs typeface="Times New Roman" pitchFamily="18" charset="0"/>
              </a:rPr>
              <a:t> Lực </a:t>
            </a:r>
            <a:r>
              <a:rPr lang="en-US" altLang="en-US" sz="2400" dirty="0" smtClean="0">
                <a:solidFill>
                  <a:prstClr val="black"/>
                </a:solidFill>
                <a:latin typeface="Times New Roman" pitchFamily="18" charset="0"/>
                <a:cs typeface="Times New Roman" pitchFamily="18" charset="0"/>
              </a:rPr>
              <a:t>tay người đẩy tạ, tác dụng vào quả tạ</a:t>
            </a:r>
            <a:endParaRPr lang="en-US" altLang="en-US" sz="2400" dirty="0">
              <a:solidFill>
                <a:prstClr val="black"/>
              </a:solidFill>
              <a:latin typeface="Times New Roman" pitchFamily="18" charset="0"/>
              <a:cs typeface="Times New Roman" pitchFamily="18" charset="0"/>
            </a:endParaRPr>
          </a:p>
          <a:p>
            <a:pPr marL="114300" indent="-457200">
              <a:buFontTx/>
              <a:buAutoNum type="alphaUcPeriod"/>
            </a:pPr>
            <a:r>
              <a:rPr lang="en-US" altLang="en-US" sz="2400" dirty="0">
                <a:solidFill>
                  <a:prstClr val="black"/>
                </a:solidFill>
                <a:latin typeface="Times New Roman" pitchFamily="18" charset="0"/>
                <a:cs typeface="Times New Roman" pitchFamily="18" charset="0"/>
              </a:rPr>
              <a:t> Lực </a:t>
            </a:r>
            <a:r>
              <a:rPr lang="en-US" altLang="en-US" sz="2400" dirty="0" smtClean="0">
                <a:solidFill>
                  <a:prstClr val="black"/>
                </a:solidFill>
                <a:latin typeface="Times New Roman" pitchFamily="18" charset="0"/>
                <a:cs typeface="Times New Roman" pitchFamily="18" charset="0"/>
              </a:rPr>
              <a:t>của trái đất tác dụng lên quyển sách đặt trên mặt bàn</a:t>
            </a:r>
            <a:endParaRPr lang="en-US" altLang="en-US" sz="2400" dirty="0">
              <a:solidFill>
                <a:prstClr val="black"/>
              </a:solidFill>
              <a:latin typeface="Times New Roman" pitchFamily="18" charset="0"/>
              <a:cs typeface="Times New Roman" pitchFamily="18" charset="0"/>
            </a:endParaRPr>
          </a:p>
          <a:p>
            <a:pPr marL="114300" indent="-457200">
              <a:buFontTx/>
              <a:buAutoNum type="alphaUcPeriod"/>
            </a:pPr>
            <a:r>
              <a:rPr lang="en-US" altLang="en-US" sz="2400" dirty="0">
                <a:solidFill>
                  <a:prstClr val="black"/>
                </a:solidFill>
                <a:latin typeface="Times New Roman" pitchFamily="18" charset="0"/>
                <a:cs typeface="Times New Roman" pitchFamily="18" charset="0"/>
              </a:rPr>
              <a:t> Lực đá của chân lên quả cầu</a:t>
            </a:r>
          </a:p>
          <a:p>
            <a:pPr indent="0">
              <a:buFontTx/>
              <a:buNone/>
            </a:pPr>
            <a:endParaRPr lang="en-US" altLang="en-US" sz="2400" dirty="0">
              <a:solidFill>
                <a:prstClr val="black"/>
              </a:solidFill>
              <a:latin typeface="Times New Roman" pitchFamily="18" charset="0"/>
              <a:cs typeface="Times New Roman" pitchFamily="18" charset="0"/>
            </a:endParaRPr>
          </a:p>
        </p:txBody>
      </p:sp>
      <p:sp>
        <p:nvSpPr>
          <p:cNvPr id="15" name="Oval 14"/>
          <p:cNvSpPr>
            <a:spLocks noChangeArrowheads="1"/>
          </p:cNvSpPr>
          <p:nvPr/>
        </p:nvSpPr>
        <p:spPr bwMode="auto">
          <a:xfrm>
            <a:off x="156717" y="4047974"/>
            <a:ext cx="540000" cy="5400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ysClr val="windowText" lastClr="000000"/>
              </a:solidFill>
              <a:latin typeface="Comic Sans MS" pitchFamily="66" charset="0"/>
            </a:endParaRPr>
          </a:p>
        </p:txBody>
      </p:sp>
    </p:spTree>
    <p:extLst>
      <p:ext uri="{BB962C8B-B14F-4D97-AF65-F5344CB8AC3E}">
        <p14:creationId xmlns:p14="http://schemas.microsoft.com/office/powerpoint/2010/main" val="277254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2" grpId="0" animBg="1"/>
      <p:bldP spid="13"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938E9E-93A8-4A3B-90B4-AC4BCAE0415F}"/>
              </a:ext>
            </a:extLst>
          </p:cNvPr>
          <p:cNvSpPr/>
          <p:nvPr/>
        </p:nvSpPr>
        <p:spPr>
          <a:xfrm>
            <a:off x="2843808" y="91243"/>
            <a:ext cx="3240360"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smtClean="0">
                <a:solidFill>
                  <a:prstClr val="white"/>
                </a:solidFill>
                <a:latin typeface="Times New Roman" panose="02020603050405020304" pitchFamily="18" charset="0"/>
                <a:cs typeface="Times New Roman" panose="02020603050405020304" pitchFamily="18" charset="0"/>
              </a:rPr>
              <a:t>VẬN DỤNG</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251520" y="627534"/>
            <a:ext cx="878497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smtClean="0">
                <a:solidFill>
                  <a:prstClr val="black"/>
                </a:solidFill>
                <a:latin typeface="Times New Roman" pitchFamily="18" charset="0"/>
                <a:cs typeface="Times New Roman" pitchFamily="18" charset="0"/>
              </a:rPr>
              <a:t>* Dùng hai thanh nam châm có </a:t>
            </a:r>
            <a:r>
              <a:rPr lang="en-US" altLang="en-US" sz="2400" dirty="0" smtClean="0">
                <a:solidFill>
                  <a:prstClr val="black"/>
                </a:solidFill>
                <a:latin typeface="Times New Roman" pitchFamily="18" charset="0"/>
                <a:cs typeface="Times New Roman" pitchFamily="18" charset="0"/>
              </a:rPr>
              <a:t>cực </a:t>
            </a:r>
            <a:r>
              <a:rPr lang="en-US" altLang="en-US" sz="2400" dirty="0" smtClean="0">
                <a:solidFill>
                  <a:prstClr val="black"/>
                </a:solidFill>
                <a:latin typeface="Times New Roman" pitchFamily="18" charset="0"/>
                <a:cs typeface="Times New Roman" pitchFamily="18" charset="0"/>
              </a:rPr>
              <a:t>bắc ( kí hiệu chữ N), cực nam được kí hiệu là chữ S. Hãy dùng hai thanh nam châm này để chứng tỏ rằng, các cực cùng tên thì đặt gần nhau thì chúng đẩy nhau, khác tên thì chúng hút nhau</a:t>
            </a:r>
            <a:endParaRPr lang="en-US" altLang="en-US" sz="2400" dirty="0">
              <a:solidFill>
                <a:prstClr val="black"/>
              </a:solidFill>
              <a:latin typeface="Times New Roman" pitchFamily="18" charset="0"/>
              <a:cs typeface="Times New Roman" pitchFamily="18" charset="0"/>
            </a:endParaRPr>
          </a:p>
          <a:p>
            <a:pPr>
              <a:buFontTx/>
              <a:buNone/>
            </a:pPr>
            <a:endParaRPr lang="en-US" altLang="en-US" sz="2400" dirty="0">
              <a:solidFill>
                <a:prstClr val="black"/>
              </a:solidFill>
              <a:latin typeface="Times New Roman" pitchFamily="18" charset="0"/>
              <a:cs typeface="Times New Roman" pitchFamily="18" charset="0"/>
            </a:endParaRPr>
          </a:p>
        </p:txBody>
      </p:sp>
      <p:sp>
        <p:nvSpPr>
          <p:cNvPr id="13" name="Rectangle 2"/>
          <p:cNvSpPr>
            <a:spLocks noChangeArrowheads="1"/>
          </p:cNvSpPr>
          <p:nvPr/>
        </p:nvSpPr>
        <p:spPr bwMode="auto">
          <a:xfrm>
            <a:off x="179512" y="2245266"/>
            <a:ext cx="7632848" cy="97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 typeface="Arial" charset="0"/>
              <a:buChar char="•"/>
            </a:pPr>
            <a:r>
              <a:rPr lang="en-US" altLang="en-US" sz="2400" dirty="0" smtClean="0">
                <a:solidFill>
                  <a:prstClr val="black"/>
                </a:solidFill>
                <a:latin typeface="Times New Roman" pitchFamily="18" charset="0"/>
                <a:cs typeface="Times New Roman" pitchFamily="18" charset="0"/>
              </a:rPr>
              <a:t>Ôn lại nội dung bài hôm nay</a:t>
            </a:r>
          </a:p>
          <a:p>
            <a:pPr>
              <a:buFont typeface="Arial" charset="0"/>
              <a:buChar char="•"/>
            </a:pPr>
            <a:r>
              <a:rPr lang="en-US" altLang="en-US" sz="2400" dirty="0" smtClean="0">
                <a:solidFill>
                  <a:prstClr val="black"/>
                </a:solidFill>
                <a:latin typeface="Times New Roman" pitchFamily="18" charset="0"/>
                <a:cs typeface="Times New Roman" pitchFamily="18" charset="0"/>
              </a:rPr>
              <a:t>Làm các bài tập SBT từ 27.1 đến 27.6 trang 72, 73 </a:t>
            </a:r>
          </a:p>
          <a:p>
            <a:pPr>
              <a:buFont typeface="Arial" charset="0"/>
              <a:buChar char="•"/>
            </a:pPr>
            <a:endParaRPr lang="en-US" alt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824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2400" y="1244724"/>
            <a:ext cx="90678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FontTx/>
              <a:buNone/>
              <a:defRPr/>
            </a:pPr>
            <a:r>
              <a:rPr lang="en-US" altLang="en-US" b="0" dirty="0" smtClean="0">
                <a:solidFill>
                  <a:srgbClr val="FF0000"/>
                </a:solidFill>
              </a:rPr>
              <a:t> </a:t>
            </a:r>
            <a:r>
              <a:rPr lang="vi-VN" sz="3600" dirty="0" smtClean="0">
                <a:solidFill>
                  <a:srgbClr val="33CC33"/>
                </a:solidFill>
                <a:latin typeface="Times New Roman" panose="02020603050405020304" pitchFamily="18" charset="0"/>
                <a:cs typeface="Times New Roman" panose="02020603050405020304" pitchFamily="18" charset="0"/>
              </a:rPr>
              <a:t>Bài </a:t>
            </a:r>
            <a:r>
              <a:rPr lang="en-US" sz="3600" dirty="0" smtClean="0">
                <a:solidFill>
                  <a:srgbClr val="33CC33"/>
                </a:solidFill>
                <a:latin typeface="Times New Roman" panose="02020603050405020304" pitchFamily="18" charset="0"/>
                <a:cs typeface="Times New Roman" panose="02020603050405020304" pitchFamily="18" charset="0"/>
              </a:rPr>
              <a:t>1</a:t>
            </a:r>
            <a:r>
              <a:rPr lang="vi-VN" sz="3600" dirty="0" smtClean="0">
                <a:solidFill>
                  <a:srgbClr val="33CC33"/>
                </a:solidFill>
                <a:latin typeface="Times New Roman" panose="02020603050405020304" pitchFamily="18" charset="0"/>
                <a:cs typeface="Times New Roman" panose="02020603050405020304" pitchFamily="18" charset="0"/>
              </a:rPr>
              <a:t>:</a:t>
            </a:r>
            <a:r>
              <a:rPr lang="vi-VN" sz="3600" b="0" dirty="0" smtClean="0">
                <a:solidFill>
                  <a:srgbClr val="33CC33"/>
                </a:solidFill>
                <a:latin typeface="Times New Roman" panose="02020603050405020304" pitchFamily="18" charset="0"/>
                <a:cs typeface="Times New Roman" panose="02020603050405020304" pitchFamily="18" charset="0"/>
              </a:rPr>
              <a:t> Sử dụng cụm từ thích hợp để điền vào chỗ trống: ..... là nguyên nhân làm thay đổi của chuyển động</a:t>
            </a:r>
            <a:r>
              <a:rPr lang="vi-VN" sz="3600" b="0" dirty="0" smtClean="0">
                <a:solidFill>
                  <a:srgbClr val="33CC33"/>
                </a:solidFill>
              </a:rPr>
              <a:t>.</a:t>
            </a:r>
            <a:endParaRPr lang="en-US" sz="3600" b="0" dirty="0" smtClean="0">
              <a:latin typeface="Times New Roman" panose="02020603050405020304" pitchFamily="18" charset="0"/>
              <a:cs typeface="Times New Roman" panose="02020603050405020304" pitchFamily="18" charset="0"/>
            </a:endParaRPr>
          </a:p>
          <a:p>
            <a:pPr marL="0" indent="0">
              <a:buFontTx/>
              <a:buNone/>
              <a:defRPr/>
            </a:pPr>
            <a:r>
              <a:rPr lang="en-US" sz="3800" b="0" dirty="0" smtClean="0">
                <a:latin typeface="Times New Roman" panose="02020603050405020304" pitchFamily="18" charset="0"/>
                <a:cs typeface="Times New Roman" panose="02020603050405020304" pitchFamily="18" charset="0"/>
              </a:rPr>
              <a:t>      </a:t>
            </a:r>
            <a:r>
              <a:rPr lang="vi-VN" sz="3800" b="0" dirty="0" smtClean="0">
                <a:latin typeface="Times New Roman" panose="02020603050405020304" pitchFamily="18" charset="0"/>
                <a:cs typeface="Times New Roman" panose="02020603050405020304" pitchFamily="18" charset="0"/>
              </a:rPr>
              <a:t>A. </a:t>
            </a:r>
            <a:r>
              <a:rPr lang="en-US" sz="3800" b="0" dirty="0" smtClean="0">
                <a:latin typeface="Times New Roman" panose="02020603050405020304" pitchFamily="18" charset="0"/>
                <a:cs typeface="Times New Roman" panose="02020603050405020304" pitchFamily="18" charset="0"/>
              </a:rPr>
              <a:t>Khối lượng</a:t>
            </a:r>
            <a:r>
              <a:rPr lang="vi-VN" sz="3800" b="0" dirty="0" smtClean="0">
                <a:latin typeface="Times New Roman" panose="02020603050405020304" pitchFamily="18" charset="0"/>
                <a:cs typeface="Times New Roman" panose="02020603050405020304" pitchFamily="18" charset="0"/>
              </a:rPr>
              <a:t>        </a:t>
            </a:r>
            <a:r>
              <a:rPr lang="en-US" sz="3800" b="0" dirty="0" smtClean="0">
                <a:latin typeface="Times New Roman" panose="02020603050405020304" pitchFamily="18" charset="0"/>
                <a:cs typeface="Times New Roman" panose="02020603050405020304" pitchFamily="18" charset="0"/>
              </a:rPr>
              <a:t>     </a:t>
            </a:r>
            <a:r>
              <a:rPr lang="vi-VN" sz="3800" b="0" dirty="0" smtClean="0">
                <a:latin typeface="Times New Roman" panose="02020603050405020304" pitchFamily="18" charset="0"/>
                <a:cs typeface="Times New Roman" panose="02020603050405020304" pitchFamily="18" charset="0"/>
              </a:rPr>
              <a:t>B. Thay đổi</a:t>
            </a:r>
          </a:p>
          <a:p>
            <a:pPr marL="0" indent="0">
              <a:buFontTx/>
              <a:buNone/>
              <a:defRPr/>
            </a:pPr>
            <a:r>
              <a:rPr lang="en-US" sz="3800" b="0" dirty="0" smtClean="0">
                <a:latin typeface="Times New Roman" panose="02020603050405020304" pitchFamily="18" charset="0"/>
                <a:cs typeface="Times New Roman" panose="02020603050405020304" pitchFamily="18" charset="0"/>
              </a:rPr>
              <a:t>     </a:t>
            </a:r>
            <a:r>
              <a:rPr lang="vi-VN" sz="3800" b="0" dirty="0" smtClean="0">
                <a:latin typeface="Times New Roman" panose="02020603050405020304" pitchFamily="18" charset="0"/>
                <a:cs typeface="Times New Roman" panose="02020603050405020304" pitchFamily="18" charset="0"/>
              </a:rPr>
              <a:t>C. Vận tốc        </a:t>
            </a:r>
            <a:r>
              <a:rPr lang="en-US" sz="3800" b="0" dirty="0" smtClean="0">
                <a:latin typeface="Times New Roman" panose="02020603050405020304" pitchFamily="18" charset="0"/>
                <a:cs typeface="Times New Roman" panose="02020603050405020304" pitchFamily="18" charset="0"/>
              </a:rPr>
              <a:t>            </a:t>
            </a:r>
            <a:r>
              <a:rPr lang="vi-VN" sz="3800" b="0" dirty="0" smtClean="0">
                <a:latin typeface="Times New Roman" panose="02020603050405020304" pitchFamily="18" charset="0"/>
                <a:cs typeface="Times New Roman" panose="02020603050405020304" pitchFamily="18" charset="0"/>
              </a:rPr>
              <a:t>D. Lực</a:t>
            </a:r>
          </a:p>
          <a:p>
            <a:pPr algn="ctr" eaLnBrk="1" hangingPunct="1">
              <a:buFontTx/>
              <a:buNone/>
              <a:defRPr/>
            </a:pPr>
            <a:endParaRPr lang="en-US" altLang="en-US" b="0" dirty="0" smtClean="0"/>
          </a:p>
        </p:txBody>
      </p:sp>
      <p:grpSp>
        <p:nvGrpSpPr>
          <p:cNvPr id="3075" name="Group 6"/>
          <p:cNvGrpSpPr>
            <a:grpSpLocks/>
          </p:cNvGrpSpPr>
          <p:nvPr/>
        </p:nvGrpSpPr>
        <p:grpSpPr bwMode="auto">
          <a:xfrm>
            <a:off x="0" y="-176733"/>
            <a:ext cx="8915400" cy="1785938"/>
            <a:chOff x="0" y="-258"/>
            <a:chExt cx="5760" cy="1152"/>
          </a:xfrm>
        </p:grpSpPr>
        <p:sp>
          <p:nvSpPr>
            <p:cNvPr id="3077" name="AutoShape 5"/>
            <p:cNvSpPr>
              <a:spLocks noChangeArrowheads="1"/>
            </p:cNvSpPr>
            <p:nvPr/>
          </p:nvSpPr>
          <p:spPr bwMode="auto">
            <a:xfrm rot="244712">
              <a:off x="0" y="-258"/>
              <a:ext cx="5760" cy="1152"/>
            </a:xfrm>
            <a:prstGeom prst="irregularSeal2">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vi-VN" altLang="en-US" sz="1800">
                <a:solidFill>
                  <a:srgbClr val="FF3300"/>
                </a:solidFill>
              </a:endParaRPr>
            </a:p>
          </p:txBody>
        </p:sp>
        <p:sp>
          <p:nvSpPr>
            <p:cNvPr id="2054" name="Rectangle 3"/>
            <p:cNvSpPr>
              <a:spLocks noChangeArrowheads="1"/>
            </p:cNvSpPr>
            <p:nvPr/>
          </p:nvSpPr>
          <p:spPr bwMode="auto">
            <a:xfrm>
              <a:off x="1093" y="-157"/>
              <a:ext cx="3397"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en-US" altLang="en-US" sz="3800" dirty="0" smtClean="0">
                  <a:solidFill>
                    <a:schemeClr val="bg1"/>
                  </a:solidFill>
                  <a:latin typeface="Times New Roman" panose="02020603050405020304" pitchFamily="18" charset="0"/>
                  <a:cs typeface="Times New Roman" panose="02020603050405020304" pitchFamily="18" charset="0"/>
                </a:rPr>
                <a:t>KHỞI ĐỘNG</a:t>
              </a:r>
            </a:p>
          </p:txBody>
        </p:sp>
      </p:grpSp>
      <p:sp>
        <p:nvSpPr>
          <p:cNvPr id="7" name="Oval 6"/>
          <p:cNvSpPr>
            <a:spLocks noChangeArrowheads="1"/>
          </p:cNvSpPr>
          <p:nvPr/>
        </p:nvSpPr>
        <p:spPr bwMode="auto">
          <a:xfrm>
            <a:off x="5216400" y="3795886"/>
            <a:ext cx="540000" cy="5400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b="0" kern="0">
              <a:solidFill>
                <a:sysClr val="windowText" lastClr="000000"/>
              </a:solidFill>
              <a:latin typeface="Comic Sans MS" pitchFamily="66" charset="0"/>
            </a:endParaRPr>
          </a:p>
        </p:txBody>
      </p:sp>
    </p:spTree>
    <p:extLst>
      <p:ext uri="{BB962C8B-B14F-4D97-AF65-F5344CB8AC3E}">
        <p14:creationId xmlns:p14="http://schemas.microsoft.com/office/powerpoint/2010/main" val="137507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411" y="-19738"/>
            <a:ext cx="9141179" cy="5146675"/>
          </a:xfrm>
          <a:prstGeom prst="rect">
            <a:avLst/>
          </a:prstGeom>
          <a:noFill/>
          <a:ln w="9525">
            <a:noFill/>
            <a:miter lim="800000"/>
            <a:headEnd/>
            <a:tailEnd/>
          </a:ln>
          <a:effectLst/>
        </p:spPr>
      </p:pic>
      <p:pic>
        <p:nvPicPr>
          <p:cNvPr id="1026" name="Picture 2" descr="C:\Users\Administrator\Desktop\2017051002.png"/>
          <p:cNvPicPr>
            <a:picLocks noChangeAspect="1" noChangeArrowheads="1"/>
          </p:cNvPicPr>
          <p:nvPr/>
        </p:nvPicPr>
        <p:blipFill>
          <a:blip r:embed="rId4" cstate="print"/>
          <a:srcRect l="30313"/>
          <a:stretch>
            <a:fillRect/>
          </a:stretch>
        </p:blipFill>
        <p:spPr bwMode="auto">
          <a:xfrm>
            <a:off x="2772356" y="16255"/>
            <a:ext cx="6370234" cy="5146675"/>
          </a:xfrm>
          <a:prstGeom prst="rect">
            <a:avLst/>
          </a:prstGeom>
          <a:noFill/>
        </p:spPr>
      </p:pic>
      <p:sp>
        <p:nvSpPr>
          <p:cNvPr id="12" name="矩形 6">
            <a:extLst>
              <a:ext uri="{FF2B5EF4-FFF2-40B4-BE49-F238E27FC236}">
                <a16:creationId xmlns:a16="http://schemas.microsoft.com/office/drawing/2014/main" id="{947B32C3-582A-4E0B-B058-66F5C6AFEB23}"/>
              </a:ext>
            </a:extLst>
          </p:cNvPr>
          <p:cNvSpPr/>
          <p:nvPr/>
        </p:nvSpPr>
        <p:spPr>
          <a:xfrm>
            <a:off x="2688447" y="1792114"/>
            <a:ext cx="3384347" cy="761486"/>
          </a:xfrm>
          <a:prstGeom prst="rect">
            <a:avLst/>
          </a:prstGeom>
        </p:spPr>
        <p:txBody>
          <a:bodyPr wrap="none" lIns="68559" tIns="34280" rIns="68559" bIns="34280">
            <a:spAutoFit/>
          </a:bodyPr>
          <a:lstStyle/>
          <a:p>
            <a:pPr algn="r" defTabSz="914103"/>
            <a:r>
              <a:rPr lang="en-US" altLang="zh-CN" sz="4500" b="1" spc="450" dirty="0">
                <a:solidFill>
                  <a:srgbClr val="2697D1"/>
                </a:solidFill>
                <a:latin typeface="+mj-lt"/>
                <a:ea typeface="微软雅黑" pitchFamily="34" charset="-122"/>
              </a:rPr>
              <a:t>Thank you!</a:t>
            </a:r>
            <a:endParaRPr lang="zh-CN" altLang="en-US" sz="4500" b="1" spc="450" dirty="0">
              <a:solidFill>
                <a:srgbClr val="FF0003"/>
              </a:solidFill>
              <a:latin typeface="+mj-lt"/>
              <a:ea typeface="方正清刻本悦宋简体" panose="02000000000000000000" pitchFamily="2" charset="-122"/>
            </a:endParaRPr>
          </a:p>
        </p:txBody>
      </p:sp>
    </p:spTree>
    <p:extLst>
      <p:ext uri="{BB962C8B-B14F-4D97-AF65-F5344CB8AC3E}">
        <p14:creationId xmlns:p14="http://schemas.microsoft.com/office/powerpoint/2010/main" val="2114956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4/3*#ppt_w"/>
                                          </p:val>
                                        </p:tav>
                                        <p:tav tm="100000">
                                          <p:val>
                                            <p:strVal val="#ppt_w"/>
                                          </p:val>
                                        </p:tav>
                                      </p:tavLst>
                                    </p:anim>
                                    <p:anim calcmode="lin" valueType="num">
                                      <p:cBhvr>
                                        <p:cTn id="8" dur="1000" fill="hold"/>
                                        <p:tgtEl>
                                          <p:spTgt spid="1028"/>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500"/>
                                        <p:tgtEl>
                                          <p:spTgt spid="1026"/>
                                        </p:tgtEl>
                                      </p:cBhvr>
                                    </p:animEffect>
                                  </p:childTnLst>
                                </p:cTn>
                              </p:par>
                            </p:childTnLst>
                          </p:cTn>
                        </p:par>
                        <p:par>
                          <p:cTn id="13" fill="hold">
                            <p:stCondLst>
                              <p:cond delay="1500"/>
                            </p:stCondLst>
                            <p:childTnLst>
                              <p:par>
                                <p:cTn id="14" presetID="41" presetClass="entr" presetSubtype="0" fill="hold" nodeType="afterEffect">
                                  <p:stCondLst>
                                    <p:cond delay="0"/>
                                  </p:stCondLst>
                                  <p:iterate type="lt">
                                    <p:tmPct val="10000"/>
                                  </p:iterate>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1676772"/>
            <a:ext cx="90678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b="0" dirty="0">
                <a:solidFill>
                  <a:srgbClr val="FF0000"/>
                </a:solidFill>
              </a:rPr>
              <a:t> </a:t>
            </a:r>
            <a:r>
              <a:rPr lang="vi-VN" altLang="en-US" sz="3600" dirty="0">
                <a:solidFill>
                  <a:srgbClr val="33CC33"/>
                </a:solidFill>
                <a:latin typeface="+mj-lt"/>
                <a:cs typeface="Times New Roman" pitchFamily="18" charset="0"/>
              </a:rPr>
              <a:t>Bài </a:t>
            </a:r>
            <a:r>
              <a:rPr lang="en-US" altLang="en-US" sz="3600" dirty="0">
                <a:solidFill>
                  <a:srgbClr val="33CC33"/>
                </a:solidFill>
                <a:latin typeface="+mj-lt"/>
                <a:cs typeface="Times New Roman" pitchFamily="18" charset="0"/>
              </a:rPr>
              <a:t>2</a:t>
            </a:r>
            <a:r>
              <a:rPr lang="vi-VN" altLang="en-US" sz="3600" dirty="0">
                <a:solidFill>
                  <a:srgbClr val="33CC33"/>
                </a:solidFill>
                <a:latin typeface="+mj-lt"/>
                <a:cs typeface="Times New Roman" pitchFamily="18" charset="0"/>
              </a:rPr>
              <a:t>:</a:t>
            </a:r>
            <a:r>
              <a:rPr lang="vi-VN" altLang="en-US" sz="3600" b="0" dirty="0">
                <a:solidFill>
                  <a:srgbClr val="33CC33"/>
                </a:solidFill>
                <a:latin typeface="+mj-lt"/>
                <a:cs typeface="Times New Roman" pitchFamily="18" charset="0"/>
              </a:rPr>
              <a:t> </a:t>
            </a:r>
            <a:r>
              <a:rPr lang="vi-VN" altLang="en-US" sz="3600" b="0" dirty="0">
                <a:latin typeface="+mj-lt"/>
              </a:rPr>
              <a:t>Dụng cụ nào sau đây dùng để đo lực</a:t>
            </a:r>
            <a:r>
              <a:rPr lang="vi-VN" altLang="en-US" sz="3600" b="0" dirty="0" smtClean="0">
                <a:latin typeface="+mj-lt"/>
              </a:rPr>
              <a:t>?</a:t>
            </a:r>
            <a:endParaRPr lang="en-US" altLang="en-US" sz="3600" dirty="0" smtClean="0">
              <a:latin typeface="+mj-lt"/>
            </a:endParaRPr>
          </a:p>
          <a:p>
            <a:pPr>
              <a:buFontTx/>
              <a:buNone/>
            </a:pPr>
            <a:endParaRPr lang="en-US" altLang="en-US" sz="4000" dirty="0"/>
          </a:p>
          <a:p>
            <a:pPr>
              <a:buFontTx/>
              <a:buNone/>
            </a:pPr>
            <a:r>
              <a:rPr lang="en-US" altLang="en-US" sz="4000" dirty="0"/>
              <a:t>   </a:t>
            </a:r>
            <a:r>
              <a:rPr lang="vi-VN" altLang="en-US" sz="3800" dirty="0">
                <a:latin typeface="+mj-lt"/>
              </a:rPr>
              <a:t>A.</a:t>
            </a:r>
            <a:r>
              <a:rPr lang="vi-VN" altLang="en-US" sz="3800" b="0" dirty="0">
                <a:latin typeface="+mj-lt"/>
              </a:rPr>
              <a:t> Cân </a:t>
            </a:r>
            <a:r>
              <a:rPr lang="en-US" altLang="en-US" sz="3800" b="0" dirty="0">
                <a:latin typeface="+mj-lt"/>
              </a:rPr>
              <a:t>đồng hồ</a:t>
            </a:r>
            <a:r>
              <a:rPr lang="vi-VN" altLang="en-US" sz="3800" b="0" dirty="0">
                <a:latin typeface="+mj-lt"/>
              </a:rPr>
              <a:t>      </a:t>
            </a:r>
            <a:r>
              <a:rPr lang="en-US" altLang="en-US" sz="3800" b="0" dirty="0">
                <a:latin typeface="+mj-lt"/>
              </a:rPr>
              <a:t>   </a:t>
            </a:r>
            <a:r>
              <a:rPr lang="vi-VN" altLang="en-US" sz="3800" dirty="0">
                <a:latin typeface="+mj-lt"/>
              </a:rPr>
              <a:t>B.</a:t>
            </a:r>
            <a:r>
              <a:rPr lang="vi-VN" altLang="en-US" sz="3800" b="0" dirty="0">
                <a:latin typeface="+mj-lt"/>
              </a:rPr>
              <a:t> Lực kế</a:t>
            </a:r>
          </a:p>
          <a:p>
            <a:pPr>
              <a:buFontTx/>
              <a:buNone/>
            </a:pPr>
            <a:r>
              <a:rPr lang="en-US" altLang="en-US" sz="3800" dirty="0">
                <a:latin typeface="+mj-lt"/>
              </a:rPr>
              <a:t>   </a:t>
            </a:r>
            <a:r>
              <a:rPr lang="en-US" altLang="en-US" sz="3800" dirty="0" smtClean="0">
                <a:latin typeface="+mj-lt"/>
              </a:rPr>
              <a:t> </a:t>
            </a:r>
            <a:r>
              <a:rPr lang="vi-VN" altLang="en-US" sz="3800" dirty="0" smtClean="0">
                <a:latin typeface="+mj-lt"/>
              </a:rPr>
              <a:t>C</a:t>
            </a:r>
            <a:r>
              <a:rPr lang="vi-VN" altLang="en-US" sz="3800" dirty="0">
                <a:latin typeface="+mj-lt"/>
              </a:rPr>
              <a:t>.</a:t>
            </a:r>
            <a:r>
              <a:rPr lang="vi-VN" altLang="en-US" sz="3800" b="0" dirty="0">
                <a:latin typeface="+mj-lt"/>
              </a:rPr>
              <a:t> Nhiệt kế      </a:t>
            </a:r>
            <a:r>
              <a:rPr lang="en-US" altLang="en-US" sz="3800" b="0" dirty="0">
                <a:latin typeface="+mj-lt"/>
              </a:rPr>
              <a:t>          </a:t>
            </a:r>
            <a:r>
              <a:rPr lang="vi-VN" altLang="en-US" sz="3800" dirty="0">
                <a:latin typeface="+mj-lt"/>
              </a:rPr>
              <a:t>D.</a:t>
            </a:r>
            <a:r>
              <a:rPr lang="vi-VN" altLang="en-US" sz="3800" b="0" dirty="0">
                <a:latin typeface="+mj-lt"/>
              </a:rPr>
              <a:t> Thước</a:t>
            </a:r>
          </a:p>
          <a:p>
            <a:pPr>
              <a:buFontTx/>
              <a:buNone/>
            </a:pPr>
            <a:endParaRPr lang="vi-VN" altLang="en-US" sz="4000" b="0" dirty="0">
              <a:solidFill>
                <a:srgbClr val="33CC33"/>
              </a:solidFill>
            </a:endParaRPr>
          </a:p>
          <a:p>
            <a:pPr>
              <a:buFontTx/>
              <a:buNone/>
            </a:pPr>
            <a:r>
              <a:rPr lang="en-US" altLang="en-US" sz="4000" b="0" dirty="0">
                <a:latin typeface="Times New Roman" pitchFamily="18" charset="0"/>
                <a:cs typeface="Times New Roman" pitchFamily="18" charset="0"/>
              </a:rPr>
              <a:t>     </a:t>
            </a:r>
          </a:p>
          <a:p>
            <a:pPr>
              <a:buFontTx/>
              <a:buNone/>
            </a:pPr>
            <a:r>
              <a:rPr lang="en-US" altLang="en-US" sz="4000" b="0" dirty="0">
                <a:latin typeface="Times New Roman" pitchFamily="18" charset="0"/>
                <a:cs typeface="Times New Roman" pitchFamily="18" charset="0"/>
              </a:rPr>
              <a:t>      </a:t>
            </a:r>
            <a:endParaRPr lang="en-US" altLang="en-US" b="0" dirty="0"/>
          </a:p>
        </p:txBody>
      </p:sp>
      <p:grpSp>
        <p:nvGrpSpPr>
          <p:cNvPr id="4099" name="Group 6"/>
          <p:cNvGrpSpPr>
            <a:grpSpLocks/>
          </p:cNvGrpSpPr>
          <p:nvPr/>
        </p:nvGrpSpPr>
        <p:grpSpPr bwMode="auto">
          <a:xfrm>
            <a:off x="0" y="0"/>
            <a:ext cx="8915400" cy="1785938"/>
            <a:chOff x="0" y="-144"/>
            <a:chExt cx="5760" cy="1152"/>
          </a:xfrm>
        </p:grpSpPr>
        <p:sp>
          <p:nvSpPr>
            <p:cNvPr id="4101" name="AutoShape 5"/>
            <p:cNvSpPr>
              <a:spLocks noChangeArrowheads="1"/>
            </p:cNvSpPr>
            <p:nvPr/>
          </p:nvSpPr>
          <p:spPr bwMode="auto">
            <a:xfrm rot="244712">
              <a:off x="0" y="-144"/>
              <a:ext cx="5760" cy="1152"/>
            </a:xfrm>
            <a:prstGeom prst="irregularSeal2">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vi-VN" altLang="en-US" sz="1800">
                <a:solidFill>
                  <a:srgbClr val="FF3300"/>
                </a:solidFill>
              </a:endParaRPr>
            </a:p>
          </p:txBody>
        </p:sp>
        <p:sp>
          <p:nvSpPr>
            <p:cNvPr id="2054" name="Rectangle 3"/>
            <p:cNvSpPr>
              <a:spLocks noChangeArrowheads="1"/>
            </p:cNvSpPr>
            <p:nvPr/>
          </p:nvSpPr>
          <p:spPr bwMode="auto">
            <a:xfrm>
              <a:off x="288" y="3"/>
              <a:ext cx="5184"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en-US" altLang="en-US" sz="3800" dirty="0" smtClean="0">
                  <a:solidFill>
                    <a:schemeClr val="bg1"/>
                  </a:solidFill>
                  <a:latin typeface="Times New Roman" panose="02020603050405020304" pitchFamily="18" charset="0"/>
                  <a:cs typeface="Times New Roman" panose="02020603050405020304" pitchFamily="18" charset="0"/>
                </a:rPr>
                <a:t>KHỞI ĐỘNG</a:t>
              </a:r>
            </a:p>
          </p:txBody>
        </p:sp>
      </p:grpSp>
      <p:sp>
        <p:nvSpPr>
          <p:cNvPr id="7" name="Oval 6"/>
          <p:cNvSpPr>
            <a:spLocks noChangeArrowheads="1"/>
          </p:cNvSpPr>
          <p:nvPr/>
        </p:nvSpPr>
        <p:spPr bwMode="auto">
          <a:xfrm>
            <a:off x="4499992" y="3903958"/>
            <a:ext cx="540000" cy="5400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b="0" kern="0">
              <a:solidFill>
                <a:sysClr val="windowText" lastClr="000000"/>
              </a:solidFill>
              <a:latin typeface="Comic Sans MS" pitchFamily="66" charset="0"/>
            </a:endParaRPr>
          </a:p>
        </p:txBody>
      </p:sp>
    </p:spTree>
    <p:extLst>
      <p:ext uri="{BB962C8B-B14F-4D97-AF65-F5344CB8AC3E}">
        <p14:creationId xmlns:p14="http://schemas.microsoft.com/office/powerpoint/2010/main" val="262815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200150"/>
            <a:ext cx="90678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FontTx/>
              <a:buNone/>
              <a:defRPr/>
            </a:pPr>
            <a:r>
              <a:rPr lang="en-US" altLang="en-US" b="0" dirty="0" smtClean="0">
                <a:solidFill>
                  <a:srgbClr val="FF0000"/>
                </a:solidFill>
              </a:rPr>
              <a:t> </a:t>
            </a:r>
            <a:r>
              <a:rPr lang="vi-VN" sz="3600" dirty="0" smtClean="0">
                <a:solidFill>
                  <a:srgbClr val="33CC33"/>
                </a:solidFill>
                <a:latin typeface="Times New Roman" panose="02020603050405020304" pitchFamily="18" charset="0"/>
                <a:cs typeface="Times New Roman" panose="02020603050405020304" pitchFamily="18" charset="0"/>
              </a:rPr>
              <a:t>Bài </a:t>
            </a:r>
            <a:r>
              <a:rPr lang="en-US" sz="3600" dirty="0" smtClean="0">
                <a:solidFill>
                  <a:srgbClr val="33CC33"/>
                </a:solidFill>
                <a:latin typeface="Times New Roman" panose="02020603050405020304" pitchFamily="18" charset="0"/>
                <a:cs typeface="Times New Roman" panose="02020603050405020304" pitchFamily="18" charset="0"/>
              </a:rPr>
              <a:t>3</a:t>
            </a:r>
            <a:r>
              <a:rPr lang="vi-VN" sz="3600" dirty="0" smtClean="0">
                <a:solidFill>
                  <a:srgbClr val="33CC33"/>
                </a:solidFill>
                <a:latin typeface="Times New Roman" panose="02020603050405020304" pitchFamily="18" charset="0"/>
                <a:cs typeface="Times New Roman" panose="02020603050405020304" pitchFamily="18" charset="0"/>
              </a:rPr>
              <a:t>:</a:t>
            </a:r>
            <a:r>
              <a:rPr lang="vi-VN" sz="3600" b="0" dirty="0" smtClean="0">
                <a:solidFill>
                  <a:srgbClr val="33CC33"/>
                </a:solidFill>
                <a:latin typeface="Times New Roman" panose="02020603050405020304" pitchFamily="18" charset="0"/>
                <a:cs typeface="Times New Roman" panose="02020603050405020304" pitchFamily="18" charset="0"/>
              </a:rPr>
              <a:t> Kết luận nào sau đây không đúng?</a:t>
            </a:r>
          </a:p>
          <a:p>
            <a:pPr marL="0" indent="0">
              <a:buFontTx/>
              <a:buNone/>
              <a:defRPr/>
            </a:pPr>
            <a:r>
              <a:rPr lang="en-US" sz="3400" b="0" dirty="0" smtClean="0">
                <a:latin typeface="Times New Roman" panose="02020603050405020304" pitchFamily="18" charset="0"/>
                <a:cs typeface="Times New Roman" panose="02020603050405020304" pitchFamily="18" charset="0"/>
              </a:rPr>
              <a:t> </a:t>
            </a:r>
            <a:r>
              <a:rPr lang="vi-VN" sz="3400" b="0" dirty="0" smtClean="0">
                <a:latin typeface="Times New Roman" panose="02020603050405020304" pitchFamily="18" charset="0"/>
                <a:cs typeface="Times New Roman" panose="02020603050405020304" pitchFamily="18" charset="0"/>
              </a:rPr>
              <a:t>A. Lực</a:t>
            </a:r>
            <a:r>
              <a:rPr lang="en-US" sz="3400" b="0" dirty="0" smtClean="0">
                <a:latin typeface="Times New Roman" panose="02020603050405020304" pitchFamily="18" charset="0"/>
                <a:cs typeface="Times New Roman" panose="02020603050405020304" pitchFamily="18" charset="0"/>
              </a:rPr>
              <a:t> của chân làm đổi hướng quả cầu</a:t>
            </a:r>
            <a:endParaRPr lang="vi-VN" sz="3400" b="0" dirty="0" smtClean="0">
              <a:latin typeface="Times New Roman" panose="02020603050405020304" pitchFamily="18" charset="0"/>
              <a:cs typeface="Times New Roman" panose="02020603050405020304" pitchFamily="18" charset="0"/>
            </a:endParaRPr>
          </a:p>
          <a:p>
            <a:pPr marL="0" indent="0">
              <a:buFontTx/>
              <a:buNone/>
              <a:defRPr/>
            </a:pPr>
            <a:r>
              <a:rPr lang="en-US" sz="3400" b="0" dirty="0" smtClean="0">
                <a:latin typeface="Times New Roman" panose="02020603050405020304" pitchFamily="18" charset="0"/>
                <a:cs typeface="Times New Roman" panose="02020603050405020304" pitchFamily="18" charset="0"/>
              </a:rPr>
              <a:t> </a:t>
            </a:r>
            <a:r>
              <a:rPr lang="vi-VN" sz="3400" b="0" dirty="0" smtClean="0">
                <a:latin typeface="Times New Roman" panose="02020603050405020304" pitchFamily="18" charset="0"/>
                <a:cs typeface="Times New Roman" panose="02020603050405020304" pitchFamily="18" charset="0"/>
              </a:rPr>
              <a:t>B. Lực là nguyên nhân khiến vật thay đổi chuyển động.</a:t>
            </a:r>
          </a:p>
          <a:p>
            <a:pPr marL="0" indent="0">
              <a:buFontTx/>
              <a:buNone/>
              <a:defRPr/>
            </a:pPr>
            <a:r>
              <a:rPr lang="en-US" sz="3400" b="0" dirty="0" smtClean="0">
                <a:latin typeface="Times New Roman" panose="02020603050405020304" pitchFamily="18" charset="0"/>
                <a:cs typeface="Times New Roman" panose="02020603050405020304" pitchFamily="18" charset="0"/>
              </a:rPr>
              <a:t> </a:t>
            </a:r>
            <a:r>
              <a:rPr lang="vi-VN" sz="3400" b="0" dirty="0" smtClean="0">
                <a:latin typeface="Times New Roman" panose="02020603050405020304" pitchFamily="18" charset="0"/>
                <a:cs typeface="Times New Roman" panose="02020603050405020304" pitchFamily="18" charset="0"/>
              </a:rPr>
              <a:t>C. Lực là nguyên nhân duy trì chuyển động. </a:t>
            </a:r>
            <a:endParaRPr lang="en-US" sz="3400" b="0" dirty="0" smtClean="0">
              <a:latin typeface="Times New Roman" panose="02020603050405020304" pitchFamily="18" charset="0"/>
              <a:cs typeface="Times New Roman" panose="02020603050405020304" pitchFamily="18" charset="0"/>
            </a:endParaRPr>
          </a:p>
          <a:p>
            <a:pPr marL="0" indent="0">
              <a:buFontTx/>
              <a:buNone/>
              <a:defRPr/>
            </a:pPr>
            <a:r>
              <a:rPr lang="en-US" sz="3400" b="0" dirty="0" smtClean="0">
                <a:latin typeface="Times New Roman" panose="02020603050405020304" pitchFamily="18" charset="0"/>
                <a:cs typeface="Times New Roman" panose="02020603050405020304" pitchFamily="18" charset="0"/>
              </a:rPr>
              <a:t> </a:t>
            </a:r>
            <a:r>
              <a:rPr lang="vi-VN" sz="3400" b="0" dirty="0" smtClean="0">
                <a:latin typeface="Times New Roman" panose="02020603050405020304" pitchFamily="18" charset="0"/>
                <a:cs typeface="Times New Roman" panose="02020603050405020304" pitchFamily="18" charset="0"/>
              </a:rPr>
              <a:t>D. Một vật bị biến dạng là do lực tác dụng vào nó.</a:t>
            </a:r>
          </a:p>
          <a:p>
            <a:pPr algn="ctr" eaLnBrk="1" hangingPunct="1">
              <a:buFontTx/>
              <a:buNone/>
              <a:defRPr/>
            </a:pPr>
            <a:endParaRPr lang="en-US" altLang="en-US" b="0" dirty="0" smtClean="0"/>
          </a:p>
        </p:txBody>
      </p:sp>
      <p:grpSp>
        <p:nvGrpSpPr>
          <p:cNvPr id="5123" name="Group 6"/>
          <p:cNvGrpSpPr>
            <a:grpSpLocks/>
          </p:cNvGrpSpPr>
          <p:nvPr/>
        </p:nvGrpSpPr>
        <p:grpSpPr bwMode="auto">
          <a:xfrm>
            <a:off x="179512" y="-158353"/>
            <a:ext cx="8507288" cy="1613297"/>
            <a:chOff x="0" y="-216"/>
            <a:chExt cx="5760" cy="1152"/>
          </a:xfrm>
        </p:grpSpPr>
        <p:sp>
          <p:nvSpPr>
            <p:cNvPr id="5125" name="AutoShape 7"/>
            <p:cNvSpPr>
              <a:spLocks noChangeArrowheads="1"/>
            </p:cNvSpPr>
            <p:nvPr/>
          </p:nvSpPr>
          <p:spPr bwMode="auto">
            <a:xfrm rot="244712">
              <a:off x="0" y="-216"/>
              <a:ext cx="5760" cy="1152"/>
            </a:xfrm>
            <a:prstGeom prst="irregularSeal2">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vi-VN" altLang="en-US" sz="1800">
                <a:solidFill>
                  <a:srgbClr val="FF3300"/>
                </a:solidFill>
              </a:endParaRPr>
            </a:p>
          </p:txBody>
        </p:sp>
        <p:sp>
          <p:nvSpPr>
            <p:cNvPr id="3078" name="Rectangle 8"/>
            <p:cNvSpPr>
              <a:spLocks noChangeArrowheads="1"/>
            </p:cNvSpPr>
            <p:nvPr/>
          </p:nvSpPr>
          <p:spPr bwMode="auto">
            <a:xfrm>
              <a:off x="780" y="-103"/>
              <a:ext cx="3949"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en-US" altLang="en-US" sz="3600" dirty="0" smtClean="0">
                  <a:solidFill>
                    <a:schemeClr val="bg1"/>
                  </a:solidFill>
                  <a:latin typeface="Times New Roman" panose="02020603050405020304" pitchFamily="18" charset="0"/>
                  <a:cs typeface="Times New Roman" panose="02020603050405020304" pitchFamily="18" charset="0"/>
                </a:rPr>
                <a:t>KHỞI ĐỘNG</a:t>
              </a:r>
            </a:p>
          </p:txBody>
        </p:sp>
      </p:grpSp>
      <p:sp>
        <p:nvSpPr>
          <p:cNvPr id="7" name="Oval 6"/>
          <p:cNvSpPr>
            <a:spLocks noChangeArrowheads="1"/>
          </p:cNvSpPr>
          <p:nvPr/>
        </p:nvSpPr>
        <p:spPr bwMode="auto">
          <a:xfrm>
            <a:off x="71560" y="3687934"/>
            <a:ext cx="540000" cy="5400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b="0" kern="0">
              <a:solidFill>
                <a:sysClr val="windowText" lastClr="000000"/>
              </a:solidFill>
              <a:latin typeface="Comic Sans MS" pitchFamily="66" charset="0"/>
            </a:endParaRPr>
          </a:p>
        </p:txBody>
      </p:sp>
    </p:spTree>
    <p:extLst>
      <p:ext uri="{BB962C8B-B14F-4D97-AF65-F5344CB8AC3E}">
        <p14:creationId xmlns:p14="http://schemas.microsoft.com/office/powerpoint/2010/main" val="409179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3" name="Group 9"/>
          <p:cNvGrpSpPr>
            <a:grpSpLocks/>
          </p:cNvGrpSpPr>
          <p:nvPr/>
        </p:nvGrpSpPr>
        <p:grpSpPr bwMode="auto">
          <a:xfrm>
            <a:off x="533400" y="-34112"/>
            <a:ext cx="3966592" cy="949678"/>
            <a:chOff x="1104" y="814"/>
            <a:chExt cx="4224" cy="1346"/>
          </a:xfrm>
        </p:grpSpPr>
        <p:sp>
          <p:nvSpPr>
            <p:cNvPr id="7174" name="AutoShape 8"/>
            <p:cNvSpPr>
              <a:spLocks noChangeArrowheads="1"/>
            </p:cNvSpPr>
            <p:nvPr/>
          </p:nvSpPr>
          <p:spPr bwMode="auto">
            <a:xfrm>
              <a:off x="1104" y="864"/>
              <a:ext cx="4224" cy="1296"/>
            </a:xfrm>
            <a:prstGeom prst="cloudCallout">
              <a:avLst>
                <a:gd name="adj1" fmla="val -46093"/>
                <a:gd name="adj2" fmla="val 70023"/>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vi-VN" altLang="en-US" sz="1800">
                <a:solidFill>
                  <a:srgbClr val="000000"/>
                </a:solidFill>
              </a:endParaRPr>
            </a:p>
          </p:txBody>
        </p:sp>
        <p:sp>
          <p:nvSpPr>
            <p:cNvPr id="7175" name="Text Box 6"/>
            <p:cNvSpPr txBox="1">
              <a:spLocks noChangeArrowheads="1"/>
            </p:cNvSpPr>
            <p:nvPr/>
          </p:nvSpPr>
          <p:spPr bwMode="auto">
            <a:xfrm>
              <a:off x="1104" y="814"/>
              <a:ext cx="4128" cy="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800" dirty="0">
                  <a:solidFill>
                    <a:srgbClr val="FFFFFF"/>
                  </a:solidFill>
                  <a:latin typeface="Times New Roman" pitchFamily="18" charset="0"/>
                </a:rPr>
                <a:t> </a:t>
              </a:r>
              <a:r>
                <a:rPr lang="en-US" altLang="en-US" sz="4000" dirty="0">
                  <a:solidFill>
                    <a:srgbClr val="FFFFFF"/>
                  </a:solidFill>
                  <a:latin typeface="Times New Roman" pitchFamily="18" charset="0"/>
                </a:rPr>
                <a:t>Cùng suy nghĩ</a:t>
              </a:r>
            </a:p>
          </p:txBody>
        </p:sp>
      </p:grpSp>
      <p:pic>
        <p:nvPicPr>
          <p:cNvPr id="47111" name="Picture 7" descr="Boy Thinking 1">
            <a:hlinkClick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33" y="114300"/>
            <a:ext cx="9239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4288012" y="1828800"/>
            <a:ext cx="4460452" cy="175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FontTx/>
              <a:buNone/>
            </a:pPr>
            <a:r>
              <a:rPr lang="en-US" altLang="en-US" sz="3400" b="0" dirty="0" smtClean="0">
                <a:solidFill>
                  <a:srgbClr val="0000FF"/>
                </a:solidFill>
                <a:latin typeface="Times New Roman" pitchFamily="18" charset="0"/>
                <a:cs typeface="Times New Roman" pitchFamily="18" charset="0"/>
              </a:rPr>
              <a:t>   ? </a:t>
            </a:r>
            <a:r>
              <a:rPr lang="en-US" altLang="en-US" sz="3400" b="0" dirty="0">
                <a:solidFill>
                  <a:srgbClr val="0000FF"/>
                </a:solidFill>
                <a:latin typeface="Times New Roman" pitchFamily="18" charset="0"/>
                <a:cs typeface="Times New Roman" pitchFamily="18" charset="0"/>
              </a:rPr>
              <a:t>Làm cách nào để dây </a:t>
            </a:r>
            <a:r>
              <a:rPr lang="en-US" altLang="en-US" sz="3400" b="0" dirty="0" smtClean="0">
                <a:solidFill>
                  <a:srgbClr val="0000FF"/>
                </a:solidFill>
                <a:latin typeface="Times New Roman" pitchFamily="18" charset="0"/>
                <a:cs typeface="Times New Roman" pitchFamily="18" charset="0"/>
              </a:rPr>
              <a:t>treo </a:t>
            </a:r>
            <a:r>
              <a:rPr lang="en-US" altLang="en-US" sz="3400" b="0" dirty="0">
                <a:solidFill>
                  <a:srgbClr val="0000FF"/>
                </a:solidFill>
                <a:latin typeface="Times New Roman" pitchFamily="18" charset="0"/>
                <a:cs typeface="Times New Roman" pitchFamily="18" charset="0"/>
              </a:rPr>
              <a:t>lệch khỏi phương thẳng đứng </a:t>
            </a:r>
          </a:p>
        </p:txBody>
      </p:sp>
      <p:pic>
        <p:nvPicPr>
          <p:cNvPr id="39939" name="Picture 3" descr="C:\Users\FPTShop\OneDrive\Desktop\Ch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468" y="1059582"/>
            <a:ext cx="2914452" cy="402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50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wipe(down)">
                                      <p:cBhvr>
                                        <p:cTn id="7" dur="500"/>
                                        <p:tgtEl>
                                          <p:spTgt spid="47111"/>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47113"/>
                                        </p:tgtEl>
                                        <p:attrNameLst>
                                          <p:attrName>style.visibility</p:attrName>
                                        </p:attrNameLst>
                                      </p:cBhvr>
                                      <p:to>
                                        <p:strVal val="visible"/>
                                      </p:to>
                                    </p:set>
                                    <p:animEffect transition="in" filter="wedge">
                                      <p:cBhvr>
                                        <p:cTn id="11" dur="500"/>
                                        <p:tgtEl>
                                          <p:spTgt spid="471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39939"/>
                                        </p:tgtEl>
                                        <p:attrNameLst>
                                          <p:attrName>style.visibility</p:attrName>
                                        </p:attrNameLst>
                                      </p:cBhvr>
                                      <p:to>
                                        <p:strVal val="visible"/>
                                      </p:to>
                                    </p:set>
                                    <p:animEffect transition="in" filter="fade">
                                      <p:cBhvr>
                                        <p:cTn id="16" dur="1000"/>
                                        <p:tgtEl>
                                          <p:spTgt spid="39939"/>
                                        </p:tgtEl>
                                      </p:cBhvr>
                                    </p:animEffect>
                                    <p:anim calcmode="lin" valueType="num">
                                      <p:cBhvr>
                                        <p:cTn id="17" dur="1000" fill="hold"/>
                                        <p:tgtEl>
                                          <p:spTgt spid="39939"/>
                                        </p:tgtEl>
                                        <p:attrNameLst>
                                          <p:attrName>ppt_x</p:attrName>
                                        </p:attrNameLst>
                                      </p:cBhvr>
                                      <p:tavLst>
                                        <p:tav tm="0">
                                          <p:val>
                                            <p:strVal val="#ppt_x"/>
                                          </p:val>
                                        </p:tav>
                                        <p:tav tm="100000">
                                          <p:val>
                                            <p:strVal val="#ppt_x"/>
                                          </p:val>
                                        </p:tav>
                                      </p:tavLst>
                                    </p:anim>
                                    <p:anim calcmode="lin" valueType="num">
                                      <p:cBhvr>
                                        <p:cTn id="18" dur="1000" fill="hold"/>
                                        <p:tgtEl>
                                          <p:spTgt spid="39939"/>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165350" y="3600450"/>
            <a:ext cx="3473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600" b="0" dirty="0">
                <a:solidFill>
                  <a:srgbClr val="0000FF"/>
                </a:solidFill>
                <a:latin typeface="Times New Roman" pitchFamily="18" charset="0"/>
                <a:cs typeface="Times New Roman" pitchFamily="18" charset="0"/>
              </a:rPr>
              <a:t>Cách 1: Dùng tay kéo nhẹ vật để dây treo lệch khỏi phương thẳng đứng</a:t>
            </a:r>
          </a:p>
          <a:p>
            <a:pPr eaLnBrk="1" hangingPunct="1">
              <a:buFontTx/>
              <a:buNone/>
            </a:pPr>
            <a:r>
              <a:rPr lang="en-US" altLang="en-US" sz="3000" b="0" dirty="0">
                <a:solidFill>
                  <a:srgbClr val="0000FF"/>
                </a:solidFill>
                <a:latin typeface="Times New Roman" pitchFamily="18" charset="0"/>
                <a:cs typeface="Times New Roman" pitchFamily="18" charset="0"/>
              </a:rPr>
              <a:t> </a:t>
            </a:r>
          </a:p>
        </p:txBody>
      </p:sp>
      <p:sp>
        <p:nvSpPr>
          <p:cNvPr id="7" name="Rectangle 2"/>
          <p:cNvSpPr>
            <a:spLocks noChangeArrowheads="1"/>
          </p:cNvSpPr>
          <p:nvPr/>
        </p:nvSpPr>
        <p:spPr bwMode="auto">
          <a:xfrm>
            <a:off x="5652120" y="3363838"/>
            <a:ext cx="3657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eaLnBrk="1" hangingPunct="1">
              <a:buFontTx/>
              <a:buNone/>
              <a:defRPr/>
            </a:pPr>
            <a:r>
              <a:rPr lang="en-US" altLang="en-US" sz="2600" b="0" dirty="0" smtClean="0">
                <a:solidFill>
                  <a:srgbClr val="FF0000"/>
                </a:solidFill>
                <a:latin typeface="Times New Roman" panose="02020603050405020304" pitchFamily="18" charset="0"/>
                <a:cs typeface="Times New Roman" panose="02020603050405020304" pitchFamily="18" charset="0"/>
              </a:rPr>
              <a:t>Cách 2: Đưa từ từ thanh nam châm lại gần vật sao cho dây treo lệch khỏi phương thẳng đứng. </a:t>
            </a:r>
          </a:p>
          <a:p>
            <a:pPr eaLnBrk="1" hangingPunct="1">
              <a:buFontTx/>
              <a:buNone/>
              <a:defRPr/>
            </a:pPr>
            <a:r>
              <a:rPr lang="en-US" altLang="en-US" sz="4000" b="0" dirty="0" smtClean="0">
                <a:solidFill>
                  <a:srgbClr val="0000FF"/>
                </a:solidFill>
                <a:latin typeface="Times New Roman" panose="02020603050405020304" pitchFamily="18" charset="0"/>
                <a:cs typeface="Times New Roman" panose="02020603050405020304" pitchFamily="18" charset="0"/>
              </a:rPr>
              <a:t> </a:t>
            </a:r>
          </a:p>
        </p:txBody>
      </p:sp>
      <p:pic>
        <p:nvPicPr>
          <p:cNvPr id="40962" name="Picture 2" descr="C:\Users\FPTShop\OneDrive\Desktop\Chi\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7150"/>
            <a:ext cx="32766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FPTShop\OneDrive\Desktop\Ch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92546"/>
            <a:ext cx="2459038" cy="375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C:\Users\FPTShop\OneDrive\Desktop\Chi\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7496" y="-92546"/>
            <a:ext cx="3429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63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fade">
                                      <p:cBhvr>
                                        <p:cTn id="12" dur="1000"/>
                                        <p:tgtEl>
                                          <p:spTgt spid="40962"/>
                                        </p:tgtEl>
                                      </p:cBhvr>
                                    </p:animEffect>
                                    <p:anim calcmode="lin" valueType="num">
                                      <p:cBhvr>
                                        <p:cTn id="13" dur="1000" fill="hold"/>
                                        <p:tgtEl>
                                          <p:spTgt spid="40962"/>
                                        </p:tgtEl>
                                        <p:attrNameLst>
                                          <p:attrName>ppt_x</p:attrName>
                                        </p:attrNameLst>
                                      </p:cBhvr>
                                      <p:tavLst>
                                        <p:tav tm="0">
                                          <p:val>
                                            <p:strVal val="#ppt_x"/>
                                          </p:val>
                                        </p:tav>
                                        <p:tav tm="100000">
                                          <p:val>
                                            <p:strVal val="#ppt_x"/>
                                          </p:val>
                                        </p:tav>
                                      </p:tavLst>
                                    </p:anim>
                                    <p:anim calcmode="lin" valueType="num">
                                      <p:cBhvr>
                                        <p:cTn id="14" dur="1000" fill="hold"/>
                                        <p:tgtEl>
                                          <p:spTgt spid="409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0963"/>
                                        </p:tgtEl>
                                        <p:attrNameLst>
                                          <p:attrName>style.visibility</p:attrName>
                                        </p:attrNameLst>
                                      </p:cBhvr>
                                      <p:to>
                                        <p:strVal val="visible"/>
                                      </p:to>
                                    </p:set>
                                    <p:anim calcmode="lin" valueType="num">
                                      <p:cBhvr>
                                        <p:cTn id="26" dur="500" fill="hold"/>
                                        <p:tgtEl>
                                          <p:spTgt spid="40963"/>
                                        </p:tgtEl>
                                        <p:attrNameLst>
                                          <p:attrName>ppt_w</p:attrName>
                                        </p:attrNameLst>
                                      </p:cBhvr>
                                      <p:tavLst>
                                        <p:tav tm="0">
                                          <p:val>
                                            <p:fltVal val="0"/>
                                          </p:val>
                                        </p:tav>
                                        <p:tav tm="100000">
                                          <p:val>
                                            <p:strVal val="#ppt_w"/>
                                          </p:val>
                                        </p:tav>
                                      </p:tavLst>
                                    </p:anim>
                                    <p:anim calcmode="lin" valueType="num">
                                      <p:cBhvr>
                                        <p:cTn id="27" dur="500" fill="hold"/>
                                        <p:tgtEl>
                                          <p:spTgt spid="40963"/>
                                        </p:tgtEl>
                                        <p:attrNameLst>
                                          <p:attrName>ppt_h</p:attrName>
                                        </p:attrNameLst>
                                      </p:cBhvr>
                                      <p:tavLst>
                                        <p:tav tm="0">
                                          <p:val>
                                            <p:fltVal val="0"/>
                                          </p:val>
                                        </p:tav>
                                        <p:tav tm="100000">
                                          <p:val>
                                            <p:strVal val="#ppt_h"/>
                                          </p:val>
                                        </p:tav>
                                      </p:tavLst>
                                    </p:anim>
                                    <p:animEffect transition="in" filter="fade">
                                      <p:cBhvr>
                                        <p:cTn id="28" dur="500"/>
                                        <p:tgtEl>
                                          <p:spTgt spid="4096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3" name="Group 9"/>
          <p:cNvGrpSpPr>
            <a:grpSpLocks/>
          </p:cNvGrpSpPr>
          <p:nvPr/>
        </p:nvGrpSpPr>
        <p:grpSpPr bwMode="auto">
          <a:xfrm>
            <a:off x="533400" y="-34112"/>
            <a:ext cx="3966592" cy="949678"/>
            <a:chOff x="1104" y="814"/>
            <a:chExt cx="4224" cy="1346"/>
          </a:xfrm>
        </p:grpSpPr>
        <p:sp>
          <p:nvSpPr>
            <p:cNvPr id="7174" name="AutoShape 8"/>
            <p:cNvSpPr>
              <a:spLocks noChangeArrowheads="1"/>
            </p:cNvSpPr>
            <p:nvPr/>
          </p:nvSpPr>
          <p:spPr bwMode="auto">
            <a:xfrm>
              <a:off x="1104" y="864"/>
              <a:ext cx="4224" cy="1296"/>
            </a:xfrm>
            <a:prstGeom prst="cloudCallout">
              <a:avLst>
                <a:gd name="adj1" fmla="val -46093"/>
                <a:gd name="adj2" fmla="val 70023"/>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vi-VN" altLang="en-US" sz="1800">
                <a:solidFill>
                  <a:srgbClr val="000000"/>
                </a:solidFill>
              </a:endParaRPr>
            </a:p>
          </p:txBody>
        </p:sp>
        <p:sp>
          <p:nvSpPr>
            <p:cNvPr id="7175" name="Text Box 6"/>
            <p:cNvSpPr txBox="1">
              <a:spLocks noChangeArrowheads="1"/>
            </p:cNvSpPr>
            <p:nvPr/>
          </p:nvSpPr>
          <p:spPr bwMode="auto">
            <a:xfrm>
              <a:off x="1104" y="814"/>
              <a:ext cx="4128" cy="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800" dirty="0">
                  <a:solidFill>
                    <a:srgbClr val="FFFFFF"/>
                  </a:solidFill>
                  <a:latin typeface="Times New Roman" pitchFamily="18" charset="0"/>
                </a:rPr>
                <a:t> </a:t>
              </a:r>
              <a:r>
                <a:rPr lang="en-US" altLang="en-US" sz="4000" dirty="0">
                  <a:solidFill>
                    <a:srgbClr val="FFFFFF"/>
                  </a:solidFill>
                  <a:latin typeface="Times New Roman" pitchFamily="18" charset="0"/>
                </a:rPr>
                <a:t>Cùng suy nghĩ</a:t>
              </a:r>
            </a:p>
          </p:txBody>
        </p:sp>
      </p:grpSp>
      <p:pic>
        <p:nvPicPr>
          <p:cNvPr id="47111" name="Picture 7" descr="Boy Thinking 1">
            <a:hlinkClick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33" y="114300"/>
            <a:ext cx="9239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C:\Users\FPTShop\OneDrive\Desktop\Ch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468" y="1059582"/>
            <a:ext cx="2914452" cy="402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4211960" y="1347614"/>
            <a:ext cx="446449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3400" b="0" dirty="0" smtClean="0">
                <a:solidFill>
                  <a:srgbClr val="0000FF"/>
                </a:solidFill>
                <a:latin typeface="Times New Roman" pitchFamily="18" charset="0"/>
                <a:cs typeface="Times New Roman" pitchFamily="18" charset="0"/>
              </a:rPr>
              <a:t>? Vậy muốn dây treo lệch khỏi phương thẳng đứng có nhất thiết phải chạm thanh nam châm vào vật không</a:t>
            </a:r>
            <a:endParaRPr lang="en-US" altLang="en-US" sz="3400" b="0" dirty="0">
              <a:solidFill>
                <a:srgbClr val="0000FF"/>
              </a:solidFill>
              <a:latin typeface="Times New Roman" pitchFamily="18" charset="0"/>
              <a:cs typeface="Times New Roman" pitchFamily="18" charset="0"/>
            </a:endParaRPr>
          </a:p>
          <a:p>
            <a:pPr eaLnBrk="1" hangingPunct="1">
              <a:buFontTx/>
              <a:buNone/>
            </a:pPr>
            <a:r>
              <a:rPr lang="en-US" altLang="en-US" sz="3000" b="0"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24037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wipe(down)">
                                      <p:cBhvr>
                                        <p:cTn id="7" dur="500"/>
                                        <p:tgtEl>
                                          <p:spTgt spid="47111"/>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47113"/>
                                        </p:tgtEl>
                                        <p:attrNameLst>
                                          <p:attrName>style.visibility</p:attrName>
                                        </p:attrNameLst>
                                      </p:cBhvr>
                                      <p:to>
                                        <p:strVal val="visible"/>
                                      </p:to>
                                    </p:set>
                                    <p:animEffect transition="in" filter="wedge">
                                      <p:cBhvr>
                                        <p:cTn id="11" dur="500"/>
                                        <p:tgtEl>
                                          <p:spTgt spid="471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39939"/>
                                        </p:tgtEl>
                                        <p:attrNameLst>
                                          <p:attrName>style.visibility</p:attrName>
                                        </p:attrNameLst>
                                      </p:cBhvr>
                                      <p:to>
                                        <p:strVal val="visible"/>
                                      </p:to>
                                    </p:set>
                                    <p:animEffect transition="in" filter="fade">
                                      <p:cBhvr>
                                        <p:cTn id="16" dur="1000"/>
                                        <p:tgtEl>
                                          <p:spTgt spid="39939"/>
                                        </p:tgtEl>
                                      </p:cBhvr>
                                    </p:animEffect>
                                    <p:anim calcmode="lin" valueType="num">
                                      <p:cBhvr>
                                        <p:cTn id="17" dur="1000" fill="hold"/>
                                        <p:tgtEl>
                                          <p:spTgt spid="39939"/>
                                        </p:tgtEl>
                                        <p:attrNameLst>
                                          <p:attrName>ppt_x</p:attrName>
                                        </p:attrNameLst>
                                      </p:cBhvr>
                                      <p:tavLst>
                                        <p:tav tm="0">
                                          <p:val>
                                            <p:strVal val="#ppt_x"/>
                                          </p:val>
                                        </p:tav>
                                        <p:tav tm="100000">
                                          <p:val>
                                            <p:strVal val="#ppt_x"/>
                                          </p:val>
                                        </p:tav>
                                      </p:tavLst>
                                    </p:anim>
                                    <p:anim calcmode="lin" valueType="num">
                                      <p:cBhvr>
                                        <p:cTn id="18" dur="1000" fill="hold"/>
                                        <p:tgtEl>
                                          <p:spTgt spid="3993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93" name="Clap365.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405667" y="4854138"/>
            <a:ext cx="474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3393758" y="114300"/>
            <a:ext cx="4630989" cy="4487730"/>
          </a:xfrm>
          <a:prstGeom prst="rect">
            <a:avLst/>
          </a:prstGeom>
        </p:spPr>
      </p:pic>
      <p:pic>
        <p:nvPicPr>
          <p:cNvPr id="1027" name="Picture 3" descr="xsgs_9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664420">
            <a:off x="7769789" y="-3063"/>
            <a:ext cx="1169988" cy="169187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p:cNvGrpSpPr>
            <a:grpSpLocks/>
          </p:cNvGrpSpPr>
          <p:nvPr/>
        </p:nvGrpSpPr>
        <p:grpSpPr bwMode="auto">
          <a:xfrm>
            <a:off x="207936" y="1"/>
            <a:ext cx="8967962" cy="7573460"/>
            <a:chOff x="2158" y="680"/>
            <a:chExt cx="12266" cy="12946"/>
          </a:xfrm>
        </p:grpSpPr>
        <p:graphicFrame>
          <p:nvGraphicFramePr>
            <p:cNvPr id="4" name="Object 3"/>
            <p:cNvGraphicFramePr>
              <a:graphicFrameLocks noChangeAspect="1"/>
            </p:cNvGraphicFramePr>
            <p:nvPr>
              <p:extLst>
                <p:ext uri="{D42A27DB-BD31-4B8C-83A1-F6EECF244321}">
                  <p14:modId xmlns:p14="http://schemas.microsoft.com/office/powerpoint/2010/main" val="4287480697"/>
                </p:ext>
              </p:extLst>
            </p:nvPr>
          </p:nvGraphicFramePr>
          <p:xfrm>
            <a:off x="2158" y="680"/>
            <a:ext cx="3055" cy="3044"/>
          </p:xfrm>
          <a:graphic>
            <a:graphicData uri="http://schemas.openxmlformats.org/presentationml/2006/ole">
              <mc:AlternateContent xmlns:mc="http://schemas.openxmlformats.org/markup-compatibility/2006">
                <mc:Choice xmlns:v="urn:schemas-microsoft-com:vml" Requires="v">
                  <p:oleObj spid="_x0000_s2080" r:id="rId9" imgW="1278360" imgH="1274040" progId="">
                    <p:embed/>
                  </p:oleObj>
                </mc:Choice>
                <mc:Fallback>
                  <p:oleObj r:id="rId9" imgW="1278360" imgH="12740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8" y="680"/>
                          <a:ext cx="3055" cy="3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69824981"/>
                </p:ext>
              </p:extLst>
            </p:nvPr>
          </p:nvGraphicFramePr>
          <p:xfrm>
            <a:off x="11275" y="6289"/>
            <a:ext cx="3149" cy="2884"/>
          </p:xfrm>
          <a:graphic>
            <a:graphicData uri="http://schemas.openxmlformats.org/presentationml/2006/ole">
              <mc:AlternateContent xmlns:mc="http://schemas.openxmlformats.org/markup-compatibility/2006">
                <mc:Choice xmlns:v="urn:schemas-microsoft-com:vml" Requires="v">
                  <p:oleObj spid="_x0000_s2081" r:id="rId11" imgW="1999440" imgH="1831320" progId="">
                    <p:embed/>
                  </p:oleObj>
                </mc:Choice>
                <mc:Fallback>
                  <p:oleObj r:id="rId11" imgW="1999440" imgH="18313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75" y="6289"/>
                          <a:ext cx="3149" cy="2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ine 7"/>
            <p:cNvSpPr>
              <a:spLocks noChangeShapeType="1"/>
            </p:cNvSpPr>
            <p:nvPr/>
          </p:nvSpPr>
          <p:spPr bwMode="auto">
            <a:xfrm flipH="1">
              <a:off x="2363" y="3361"/>
              <a:ext cx="27" cy="5930"/>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vi-VN">
                <a:solidFill>
                  <a:srgbClr val="000000"/>
                </a:solidFill>
              </a:endParaRPr>
            </a:p>
          </p:txBody>
        </p:sp>
        <p:sp>
          <p:nvSpPr>
            <p:cNvPr id="7" name="Line 8"/>
            <p:cNvSpPr>
              <a:spLocks noChangeShapeType="1"/>
            </p:cNvSpPr>
            <p:nvPr/>
          </p:nvSpPr>
          <p:spPr bwMode="auto">
            <a:xfrm>
              <a:off x="2448" y="13626"/>
              <a:ext cx="5184" cy="0"/>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vi-VN">
                <a:solidFill>
                  <a:srgbClr val="000000"/>
                </a:solidFill>
              </a:endParaRPr>
            </a:p>
          </p:txBody>
        </p:sp>
      </p:grpSp>
      <p:pic>
        <p:nvPicPr>
          <p:cNvPr id="8" name="Picture 7"/>
          <p:cNvPicPr>
            <a:picLocks noChangeAspect="1"/>
          </p:cNvPicPr>
          <p:nvPr/>
        </p:nvPicPr>
        <p:blipFill>
          <a:blip r:embed="rId13"/>
          <a:stretch>
            <a:fillRect/>
          </a:stretch>
        </p:blipFill>
        <p:spPr>
          <a:xfrm>
            <a:off x="207936" y="3594986"/>
            <a:ext cx="2611526" cy="1551173"/>
          </a:xfrm>
          <a:prstGeom prst="rect">
            <a:avLst/>
          </a:prstGeom>
        </p:spPr>
      </p:pic>
      <p:sp>
        <p:nvSpPr>
          <p:cNvPr id="9" name="Flowchart: Sequential Access Storage 8"/>
          <p:cNvSpPr/>
          <p:nvPr/>
        </p:nvSpPr>
        <p:spPr>
          <a:xfrm>
            <a:off x="122678" y="685800"/>
            <a:ext cx="4296922" cy="3439062"/>
          </a:xfrm>
          <a:prstGeom prst="flowChartMagneticTape">
            <a:avLst/>
          </a:prstGeom>
          <a:gradFill>
            <a:gsLst>
              <a:gs pos="2000">
                <a:srgbClr val="F6FBFC"/>
              </a:gs>
              <a:gs pos="0">
                <a:schemeClr val="accent1">
                  <a:lumMod val="5000"/>
                  <a:lumOff val="95000"/>
                </a:schemeClr>
              </a:gs>
              <a:gs pos="74000">
                <a:schemeClr val="accent1">
                  <a:lumMod val="45000"/>
                  <a:lumOff val="55000"/>
                </a:schemeClr>
              </a:gs>
              <a:gs pos="25000">
                <a:schemeClr val="accent1">
                  <a:lumMod val="45000"/>
                  <a:lumOff val="55000"/>
                </a:schemeClr>
              </a:gs>
              <a:gs pos="100000">
                <a:schemeClr val="accent1">
                  <a:lumMod val="30000"/>
                  <a:lumOff val="70000"/>
                </a:schemeClr>
              </a:gs>
            </a:gsLst>
            <a:lin ang="5400000" scaled="1"/>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0000"/>
                </a:solidFill>
                <a:latin typeface="Times New Roman" panose="02020603050405020304" pitchFamily="18" charset="0"/>
                <a:cs typeface="Times New Roman" panose="02020603050405020304" pitchFamily="18" charset="0"/>
              </a:rPr>
              <a:t>CHỦ ĐỀ 9. </a:t>
            </a:r>
          </a:p>
          <a:p>
            <a:pPr algn="ctr" fontAlgn="base">
              <a:spcBef>
                <a:spcPct val="0"/>
              </a:spcBef>
              <a:spcAft>
                <a:spcPct val="0"/>
              </a:spcAft>
            </a:pPr>
            <a:r>
              <a:rPr lang="en-US" b="1" dirty="0">
                <a:solidFill>
                  <a:srgbClr val="FF0000"/>
                </a:solidFill>
                <a:latin typeface="Times New Roman" panose="02020603050405020304" pitchFamily="18" charset="0"/>
                <a:cs typeface="Times New Roman" panose="02020603050405020304" pitchFamily="18" charset="0"/>
              </a:rPr>
              <a:t>LỰC</a:t>
            </a:r>
            <a:endParaRPr lang="vi-VN"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vi-VN" b="1" dirty="0">
                <a:solidFill>
                  <a:srgbClr val="FF0000"/>
                </a:solidFill>
                <a:latin typeface="Times New Roman" panose="02020603050405020304" pitchFamily="18" charset="0"/>
                <a:cs typeface="Times New Roman" panose="02020603050405020304" pitchFamily="18" charset="0"/>
              </a:rPr>
              <a:t> </a:t>
            </a:r>
            <a:endParaRPr lang="vi-VN"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vi-VN" b="1" dirty="0">
                <a:solidFill>
                  <a:srgbClr val="FF0000"/>
                </a:solidFill>
                <a:latin typeface="Times New Roman" panose="02020603050405020304" pitchFamily="18" charset="0"/>
                <a:cs typeface="Times New Roman" panose="02020603050405020304" pitchFamily="18" charset="0"/>
              </a:rPr>
              <a:t>BÀI </a:t>
            </a:r>
            <a:r>
              <a:rPr lang="en-US" b="1" dirty="0">
                <a:solidFill>
                  <a:srgbClr val="FF0000"/>
                </a:solidFill>
                <a:latin typeface="Times New Roman" panose="02020603050405020304" pitchFamily="18" charset="0"/>
                <a:cs typeface="Times New Roman" panose="02020603050405020304" pitchFamily="18" charset="0"/>
              </a:rPr>
              <a:t>27</a:t>
            </a:r>
            <a:r>
              <a:rPr lang="vi-VN"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LỰC TIẾP XÚC VÀ LỰC KHÔNG TIẾP XÚC</a:t>
            </a:r>
            <a:endParaRPr lang="vi-VN"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vi-VN" dirty="0">
                <a:solidFill>
                  <a:srgbClr val="FF0000"/>
                </a:solidFill>
                <a:latin typeface="Times New Roman" panose="02020603050405020304" pitchFamily="18" charset="0"/>
                <a:cs typeface="Times New Roman" panose="02020603050405020304" pitchFamily="18" charset="0"/>
              </a:rPr>
              <a:t>Thời gian thực hiện: </a:t>
            </a:r>
            <a:r>
              <a:rPr lang="en-US" dirty="0">
                <a:solidFill>
                  <a:srgbClr val="FF0000"/>
                </a:solidFill>
                <a:latin typeface="Times New Roman" panose="02020603050405020304" pitchFamily="18" charset="0"/>
                <a:cs typeface="Times New Roman" panose="02020603050405020304" pitchFamily="18" charset="0"/>
              </a:rPr>
              <a:t>2</a:t>
            </a:r>
            <a:r>
              <a:rPr lang="vi-VN" dirty="0">
                <a:solidFill>
                  <a:srgbClr val="FF0000"/>
                </a:solidFill>
                <a:latin typeface="Times New Roman" panose="02020603050405020304" pitchFamily="18" charset="0"/>
                <a:cs typeface="Times New Roman" panose="02020603050405020304" pitchFamily="18" charset="0"/>
              </a:rPr>
              <a:t> tiết</a:t>
            </a:r>
          </a:p>
          <a:p>
            <a:pPr algn="ctr" fontAlgn="base">
              <a:spcBef>
                <a:spcPct val="0"/>
              </a:spcBef>
              <a:spcAft>
                <a:spcPct val="0"/>
              </a:spcAft>
            </a:pPr>
            <a:endParaRPr lang="vi-VN" dirty="0">
              <a:solidFill>
                <a:srgbClr val="FFFFFF"/>
              </a:solidFill>
            </a:endParaRPr>
          </a:p>
        </p:txBody>
      </p:sp>
    </p:spTree>
    <p:extLst>
      <p:ext uri="{BB962C8B-B14F-4D97-AF65-F5344CB8AC3E}">
        <p14:creationId xmlns:p14="http://schemas.microsoft.com/office/powerpoint/2010/main" val="1970000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2909" fill="hold"/>
                                        <p:tgtEl>
                                          <p:spTgt spid="716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169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4"/>
          <p:cNvSpPr>
            <a:spLocks noChangeArrowheads="1"/>
          </p:cNvSpPr>
          <p:nvPr>
            <p:custDataLst>
              <p:tags r:id="rId2"/>
            </p:custDataLst>
          </p:nvPr>
        </p:nvSpPr>
        <p:spPr bwMode="gray">
          <a:xfrm>
            <a:off x="2699792" y="3795886"/>
            <a:ext cx="6300192" cy="792088"/>
          </a:xfrm>
          <a:prstGeom prst="roundRect">
            <a:avLst>
              <a:gd name="adj" fmla="val 50000"/>
            </a:avLst>
          </a:prstGeom>
          <a:solidFill>
            <a:schemeClr val="accent5"/>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a:buNone/>
            </a:pP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Lấy được ví dụ về lực tiếp </a:t>
            </a:r>
            <a:r>
              <a:rPr lang="en-US" altLang="zh-CN" sz="24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xúc. Vận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dụng</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 name="MH_Other_1"/>
          <p:cNvSpPr>
            <a:spLocks noChangeShapeType="1"/>
          </p:cNvSpPr>
          <p:nvPr>
            <p:custDataLst>
              <p:tags r:id="rId3"/>
            </p:custDataLst>
          </p:nvPr>
        </p:nvSpPr>
        <p:spPr bwMode="auto">
          <a:xfrm flipV="1">
            <a:off x="1979712" y="1641541"/>
            <a:ext cx="720080" cy="809566"/>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Other_2"/>
          <p:cNvSpPr>
            <a:spLocks noChangeShapeType="1"/>
          </p:cNvSpPr>
          <p:nvPr>
            <p:custDataLst>
              <p:tags r:id="rId4"/>
            </p:custDataLst>
          </p:nvPr>
        </p:nvSpPr>
        <p:spPr bwMode="auto">
          <a:xfrm flipV="1">
            <a:off x="1907704" y="2232035"/>
            <a:ext cx="792088" cy="282176"/>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Other_3"/>
          <p:cNvSpPr>
            <a:spLocks noChangeShapeType="1"/>
          </p:cNvSpPr>
          <p:nvPr>
            <p:custDataLst>
              <p:tags r:id="rId5"/>
            </p:custDataLst>
          </p:nvPr>
        </p:nvSpPr>
        <p:spPr bwMode="auto">
          <a:xfrm>
            <a:off x="1979712" y="2609462"/>
            <a:ext cx="720080" cy="263129"/>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Other_4"/>
          <p:cNvSpPr>
            <a:spLocks noChangeShapeType="1"/>
          </p:cNvSpPr>
          <p:nvPr>
            <p:custDataLst>
              <p:tags r:id="rId6"/>
            </p:custDataLst>
          </p:nvPr>
        </p:nvSpPr>
        <p:spPr bwMode="auto">
          <a:xfrm>
            <a:off x="1979713" y="2741026"/>
            <a:ext cx="720079" cy="1414900"/>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SubTitle_1"/>
          <p:cNvSpPr>
            <a:spLocks noChangeArrowheads="1"/>
          </p:cNvSpPr>
          <p:nvPr>
            <p:custDataLst>
              <p:tags r:id="rId7"/>
            </p:custDataLst>
          </p:nvPr>
        </p:nvSpPr>
        <p:spPr bwMode="gray">
          <a:xfrm>
            <a:off x="2627784" y="987574"/>
            <a:ext cx="6393254" cy="860959"/>
          </a:xfrm>
          <a:prstGeom prst="roundRect">
            <a:avLst>
              <a:gd name="adj" fmla="val 50000"/>
            </a:avLst>
          </a:prstGeom>
          <a:solidFill>
            <a:schemeClr val="accent2"/>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a:buNone/>
            </a:pPr>
            <a:r>
              <a:rPr lang="en-US" altLang="zh-CN" sz="24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Nêu được lực tiếp xúc xuất hiện khi vật gây ra lực có tiếp xúc với vật chịu tác dụng của lực  </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MH_SubTitle_2"/>
          <p:cNvSpPr>
            <a:spLocks noChangeArrowheads="1"/>
          </p:cNvSpPr>
          <p:nvPr>
            <p:custDataLst>
              <p:tags r:id="rId8"/>
            </p:custDataLst>
          </p:nvPr>
        </p:nvSpPr>
        <p:spPr bwMode="gray">
          <a:xfrm>
            <a:off x="2699792" y="1989149"/>
            <a:ext cx="4968552" cy="485775"/>
          </a:xfrm>
          <a:prstGeom prst="roundRect">
            <a:avLst>
              <a:gd name="adj" fmla="val 50000"/>
            </a:avLst>
          </a:prstGeom>
          <a:solidFill>
            <a:schemeClr val="accent3"/>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lvl="0" algn="ctr">
              <a:buNone/>
            </a:pPr>
            <a:r>
              <a:rPr lang="en-US" altLang="zh-CN" sz="24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Lấy được ví dụ về lực tiếp xúc</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MH_SubTitle_3"/>
          <p:cNvSpPr>
            <a:spLocks noChangeArrowheads="1"/>
          </p:cNvSpPr>
          <p:nvPr>
            <p:custDataLst>
              <p:tags r:id="rId9"/>
            </p:custDataLst>
          </p:nvPr>
        </p:nvSpPr>
        <p:spPr bwMode="gray">
          <a:xfrm>
            <a:off x="2699792" y="2544454"/>
            <a:ext cx="6300192" cy="1107416"/>
          </a:xfrm>
          <a:prstGeom prst="roundRect">
            <a:avLst>
              <a:gd name="adj" fmla="val 50000"/>
            </a:avLst>
          </a:prstGeom>
          <a:solidFill>
            <a:schemeClr val="accent4"/>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a:buNone/>
            </a:pP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Nêu được lực </a:t>
            </a:r>
            <a:r>
              <a:rPr lang="en-US" altLang="zh-CN" sz="24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không tiếp xúc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xuất hiện khi vật gây ra lực </a:t>
            </a:r>
            <a:r>
              <a:rPr lang="en-US" altLang="zh-CN" sz="24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không có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tiếp xúc với vật chịu tác dụng của lực  </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Other_5"/>
          <p:cNvSpPr>
            <a:spLocks noChangeArrowheads="1"/>
          </p:cNvSpPr>
          <p:nvPr>
            <p:custDataLst>
              <p:tags r:id="rId10"/>
            </p:custDataLst>
          </p:nvPr>
        </p:nvSpPr>
        <p:spPr bwMode="gray">
          <a:xfrm>
            <a:off x="179512" y="1641542"/>
            <a:ext cx="1853016" cy="1853690"/>
          </a:xfrm>
          <a:prstGeom prst="ellipse">
            <a:avLst/>
          </a:prstGeom>
          <a:solidFill>
            <a:schemeClr val="accent3">
              <a:lumMod val="75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eaLnBrk="1" hangingPunct="1">
              <a:spcBef>
                <a:spcPct val="0"/>
              </a:spcBef>
              <a:buNone/>
              <a:defRPr/>
            </a:pPr>
            <a:endParaRPr lang="zh-TW" altLang="en-US" sz="1800" b="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Title_1"/>
          <p:cNvSpPr/>
          <p:nvPr>
            <p:custDataLst>
              <p:tags r:id="rId11"/>
            </p:custDataLst>
          </p:nvPr>
        </p:nvSpPr>
        <p:spPr>
          <a:xfrm>
            <a:off x="395536" y="1848533"/>
            <a:ext cx="1440377" cy="1440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TW" sz="33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Nội</a:t>
            </a:r>
            <a:r>
              <a:rPr lang="en-US" altLang="zh-TW" sz="33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dung</a:t>
            </a:r>
            <a:endParaRPr lang="zh-TW" altLang="en-US" sz="33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 name="Rectangle 1">
            <a:extLst>
              <a:ext uri="{FF2B5EF4-FFF2-40B4-BE49-F238E27FC236}">
                <a16:creationId xmlns:a16="http://schemas.microsoft.com/office/drawing/2014/main" id="{59938E9E-93A8-4A3B-90B4-AC4BCAE0415F}"/>
              </a:ext>
            </a:extLst>
          </p:cNvPr>
          <p:cNvSpPr/>
          <p:nvPr/>
        </p:nvSpPr>
        <p:spPr>
          <a:xfrm>
            <a:off x="323529" y="124234"/>
            <a:ext cx="8568951" cy="536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a:latin typeface="Times New Roman" panose="02020603050405020304" pitchFamily="18" charset="0"/>
                <a:cs typeface="Times New Roman" panose="02020603050405020304" pitchFamily="18" charset="0"/>
              </a:rPr>
              <a:t>BÀI </a:t>
            </a:r>
            <a:r>
              <a:rPr lang="en-US" sz="2800" dirty="0" smtClean="0">
                <a:latin typeface="Times New Roman" panose="02020603050405020304" pitchFamily="18" charset="0"/>
                <a:cs typeface="Times New Roman" panose="02020603050405020304" pitchFamily="18" charset="0"/>
              </a:rPr>
              <a:t>27: LỰC TIẾP XÚC VÀ LỰC KHÔNG TIẾP XÚC</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5165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accel="4000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500" fill="hold"/>
                                        <p:tgtEl>
                                          <p:spTgt spid="9"/>
                                        </p:tgtEl>
                                        <p:attrNameLst>
                                          <p:attrName>ppt_x</p:attrName>
                                        </p:attrNameLst>
                                      </p:cBhvr>
                                      <p:tavLst>
                                        <p:tav tm="0">
                                          <p:val>
                                            <p:strVal val="1+#ppt_w/2"/>
                                          </p:val>
                                        </p:tav>
                                        <p:tav tm="100000">
                                          <p:val>
                                            <p:strVal val="#ppt_x"/>
                                          </p:val>
                                        </p:tav>
                                      </p:tavLst>
                                    </p:anim>
                                    <p:anim calcmode="lin" valueType="num">
                                      <p:cBhvr additive="base">
                                        <p:cTn id="34"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accel="4000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500" fill="hold"/>
                                        <p:tgtEl>
                                          <p:spTgt spid="10"/>
                                        </p:tgtEl>
                                        <p:attrNameLst>
                                          <p:attrName>ppt_x</p:attrName>
                                        </p:attrNameLst>
                                      </p:cBhvr>
                                      <p:tavLst>
                                        <p:tav tm="0">
                                          <p:val>
                                            <p:strVal val="1+#ppt_w/2"/>
                                          </p:val>
                                        </p:tav>
                                        <p:tav tm="100000">
                                          <p:val>
                                            <p:strVal val="#ppt_x"/>
                                          </p:val>
                                        </p:tav>
                                      </p:tavLst>
                                    </p:anim>
                                    <p:anim calcmode="lin" valueType="num">
                                      <p:cBhvr additive="base">
                                        <p:cTn id="45"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accel="4000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500" fill="hold"/>
                                        <p:tgtEl>
                                          <p:spTgt spid="11"/>
                                        </p:tgtEl>
                                        <p:attrNameLst>
                                          <p:attrName>ppt_x</p:attrName>
                                        </p:attrNameLst>
                                      </p:cBhvr>
                                      <p:tavLst>
                                        <p:tav tm="0">
                                          <p:val>
                                            <p:strVal val="1+#ppt_w/2"/>
                                          </p:val>
                                        </p:tav>
                                        <p:tav tm="100000">
                                          <p:val>
                                            <p:strVal val="#ppt_x"/>
                                          </p:val>
                                        </p:tav>
                                      </p:tavLst>
                                    </p:anim>
                                    <p:anim calcmode="lin" valueType="num">
                                      <p:cBhvr additive="base">
                                        <p:cTn id="5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accel="4000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1500" fill="hold"/>
                                        <p:tgtEl>
                                          <p:spTgt spid="3"/>
                                        </p:tgtEl>
                                        <p:attrNameLst>
                                          <p:attrName>ppt_x</p:attrName>
                                        </p:attrNameLst>
                                      </p:cBhvr>
                                      <p:tavLst>
                                        <p:tav tm="0">
                                          <p:val>
                                            <p:strVal val="1+#ppt_w/2"/>
                                          </p:val>
                                        </p:tav>
                                        <p:tav tm="100000">
                                          <p:val>
                                            <p:strVal val="#ppt_x"/>
                                          </p:val>
                                        </p:tav>
                                      </p:tavLst>
                                    </p:anim>
                                    <p:anim calcmode="lin" valueType="num">
                                      <p:cBhvr additive="base">
                                        <p:cTn id="67"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
  <p:tag name="MH" val="20161022181333"/>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1039</Words>
  <Application>Microsoft Office PowerPoint</Application>
  <PresentationFormat>On-screen Show (16:9)</PresentationFormat>
  <Paragraphs>128</Paragraphs>
  <Slides>20</Slides>
  <Notes>3</Notes>
  <HiddenSlides>0</HiddenSlides>
  <MMClips>2</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0</vt:i4>
      </vt:variant>
      <vt:variant>
        <vt:lpstr>Slide Titles</vt:lpstr>
      </vt:variant>
      <vt:variant>
        <vt:i4>20</vt:i4>
      </vt:variant>
    </vt:vector>
  </HeadingPairs>
  <TitlesOfParts>
    <vt:vector size="32" baseType="lpstr">
      <vt:lpstr>微软雅黑</vt:lpstr>
      <vt:lpstr>宋体</vt:lpstr>
      <vt:lpstr>Arial</vt:lpstr>
      <vt:lpstr>Calibri</vt:lpstr>
      <vt:lpstr>Comic Sans MS</vt:lpstr>
      <vt:lpstr>Tahoma</vt:lpstr>
      <vt:lpstr>Times New Roman</vt:lpstr>
      <vt:lpstr>Wingdings</vt:lpstr>
      <vt:lpstr>方正清刻本悦宋简体</vt:lpstr>
      <vt:lpstr>Office Theme</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FPTShop</dc:creator>
  <cp:lastModifiedBy>MyPC</cp:lastModifiedBy>
  <cp:revision>34</cp:revision>
  <dcterms:created xsi:type="dcterms:W3CDTF">2021-08-28T06:33:56Z</dcterms:created>
  <dcterms:modified xsi:type="dcterms:W3CDTF">2021-08-28T12:45:15Z</dcterms:modified>
</cp:coreProperties>
</file>